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84" r:id="rId2"/>
    <p:sldId id="291" r:id="rId3"/>
    <p:sldId id="285" r:id="rId4"/>
    <p:sldId id="310" r:id="rId5"/>
    <p:sldId id="322" r:id="rId6"/>
    <p:sldId id="321" r:id="rId7"/>
    <p:sldId id="323" r:id="rId8"/>
    <p:sldId id="324" r:id="rId9"/>
    <p:sldId id="326" r:id="rId10"/>
    <p:sldId id="311" r:id="rId11"/>
    <p:sldId id="312" r:id="rId12"/>
    <p:sldId id="327" r:id="rId13"/>
    <p:sldId id="328" r:id="rId14"/>
    <p:sldId id="332" r:id="rId15"/>
    <p:sldId id="330" r:id="rId16"/>
    <p:sldId id="331" r:id="rId17"/>
    <p:sldId id="333" r:id="rId18"/>
    <p:sldId id="301" r:id="rId19"/>
    <p:sldId id="313" r:id="rId20"/>
    <p:sldId id="335" r:id="rId21"/>
    <p:sldId id="427" r:id="rId22"/>
    <p:sldId id="336" r:id="rId23"/>
    <p:sldId id="334" r:id="rId24"/>
    <p:sldId id="337" r:id="rId25"/>
    <p:sldId id="320" r:id="rId26"/>
    <p:sldId id="389" r:id="rId27"/>
    <p:sldId id="404" r:id="rId28"/>
    <p:sldId id="403" r:id="rId29"/>
    <p:sldId id="402" r:id="rId30"/>
    <p:sldId id="401" r:id="rId31"/>
    <p:sldId id="400" r:id="rId32"/>
    <p:sldId id="399" r:id="rId33"/>
    <p:sldId id="398" r:id="rId34"/>
    <p:sldId id="407" r:id="rId35"/>
    <p:sldId id="424" r:id="rId36"/>
    <p:sldId id="425" r:id="rId37"/>
    <p:sldId id="408" r:id="rId38"/>
    <p:sldId id="338" r:id="rId39"/>
    <p:sldId id="344" r:id="rId40"/>
    <p:sldId id="414" r:id="rId41"/>
    <p:sldId id="314" r:id="rId42"/>
    <p:sldId id="345" r:id="rId43"/>
    <p:sldId id="302" r:id="rId44"/>
    <p:sldId id="316" r:id="rId45"/>
    <p:sldId id="317" r:id="rId46"/>
    <p:sldId id="350" r:id="rId47"/>
    <p:sldId id="357" r:id="rId48"/>
    <p:sldId id="315" r:id="rId49"/>
    <p:sldId id="354" r:id="rId50"/>
    <p:sldId id="347" r:id="rId51"/>
    <p:sldId id="353" r:id="rId52"/>
    <p:sldId id="352" r:id="rId53"/>
    <p:sldId id="412" r:id="rId54"/>
    <p:sldId id="426" r:id="rId55"/>
    <p:sldId id="411" r:id="rId56"/>
    <p:sldId id="355" r:id="rId57"/>
    <p:sldId id="356" r:id="rId58"/>
    <p:sldId id="410" r:id="rId59"/>
    <p:sldId id="366" r:id="rId60"/>
    <p:sldId id="409" r:id="rId61"/>
    <p:sldId id="367" r:id="rId62"/>
    <p:sldId id="421" r:id="rId63"/>
    <p:sldId id="416" r:id="rId64"/>
    <p:sldId id="415" r:id="rId65"/>
    <p:sldId id="420" r:id="rId66"/>
    <p:sldId id="419" r:id="rId67"/>
    <p:sldId id="368" r:id="rId68"/>
    <p:sldId id="423" r:id="rId69"/>
    <p:sldId id="422" r:id="rId70"/>
    <p:sldId id="418" r:id="rId71"/>
    <p:sldId id="417" r:id="rId72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utenance" id="{9DB0AD70-B6F0-456B-AF08-98BC9FBE27E9}">
          <p14:sldIdLst>
            <p14:sldId id="284"/>
            <p14:sldId id="291"/>
            <p14:sldId id="285"/>
            <p14:sldId id="310"/>
            <p14:sldId id="322"/>
            <p14:sldId id="321"/>
            <p14:sldId id="323"/>
            <p14:sldId id="324"/>
            <p14:sldId id="326"/>
            <p14:sldId id="311"/>
            <p14:sldId id="312"/>
            <p14:sldId id="327"/>
            <p14:sldId id="328"/>
            <p14:sldId id="332"/>
            <p14:sldId id="330"/>
            <p14:sldId id="331"/>
            <p14:sldId id="333"/>
            <p14:sldId id="301"/>
            <p14:sldId id="313"/>
            <p14:sldId id="335"/>
            <p14:sldId id="427"/>
            <p14:sldId id="336"/>
            <p14:sldId id="334"/>
            <p14:sldId id="337"/>
            <p14:sldId id="320"/>
            <p14:sldId id="389"/>
            <p14:sldId id="404"/>
            <p14:sldId id="403"/>
            <p14:sldId id="402"/>
            <p14:sldId id="401"/>
            <p14:sldId id="400"/>
            <p14:sldId id="399"/>
            <p14:sldId id="398"/>
            <p14:sldId id="407"/>
            <p14:sldId id="424"/>
            <p14:sldId id="425"/>
            <p14:sldId id="408"/>
            <p14:sldId id="338"/>
            <p14:sldId id="344"/>
            <p14:sldId id="414"/>
            <p14:sldId id="314"/>
            <p14:sldId id="345"/>
            <p14:sldId id="302"/>
            <p14:sldId id="316"/>
            <p14:sldId id="317"/>
            <p14:sldId id="350"/>
            <p14:sldId id="357"/>
            <p14:sldId id="315"/>
            <p14:sldId id="354"/>
            <p14:sldId id="347"/>
            <p14:sldId id="353"/>
          </p14:sldIdLst>
        </p14:section>
        <p14:section name="Annexes" id="{68E8F1BF-D186-4FCC-B358-481BEAEC46A8}">
          <p14:sldIdLst>
            <p14:sldId id="352"/>
            <p14:sldId id="412"/>
            <p14:sldId id="426"/>
            <p14:sldId id="411"/>
            <p14:sldId id="355"/>
            <p14:sldId id="356"/>
            <p14:sldId id="410"/>
            <p14:sldId id="366"/>
            <p14:sldId id="409"/>
            <p14:sldId id="367"/>
            <p14:sldId id="421"/>
            <p14:sldId id="416"/>
            <p14:sldId id="415"/>
            <p14:sldId id="420"/>
            <p14:sldId id="419"/>
            <p14:sldId id="368"/>
            <p14:sldId id="423"/>
            <p14:sldId id="422"/>
            <p14:sldId id="418"/>
            <p14:sldId id="4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715">
          <p15:clr>
            <a:srgbClr val="A4A3A4"/>
          </p15:clr>
        </p15:guide>
        <p15:guide id="3" orient="horz" pos="2798">
          <p15:clr>
            <a:srgbClr val="A4A3A4"/>
          </p15:clr>
        </p15:guide>
        <p15:guide id="4" orient="horz" pos="2743">
          <p15:clr>
            <a:srgbClr val="A4A3A4"/>
          </p15:clr>
        </p15:guide>
        <p15:guide id="5" orient="horz" pos="3111">
          <p15:clr>
            <a:srgbClr val="A4A3A4"/>
          </p15:clr>
        </p15:guide>
        <p15:guide id="6" orient="horz" pos="665">
          <p15:clr>
            <a:srgbClr val="A4A3A4"/>
          </p15:clr>
        </p15:guide>
        <p15:guide id="7" orient="horz" pos="1862">
          <p15:clr>
            <a:srgbClr val="A4A3A4"/>
          </p15:clr>
        </p15:guide>
        <p15:guide id="8" orient="horz" pos="1301">
          <p15:clr>
            <a:srgbClr val="A4A3A4"/>
          </p15:clr>
        </p15:guide>
        <p15:guide id="9" orient="horz" pos="1395">
          <p15:clr>
            <a:srgbClr val="A4A3A4"/>
          </p15:clr>
        </p15:guide>
        <p15:guide id="10" orient="horz" pos="3044">
          <p15:clr>
            <a:srgbClr val="A4A3A4"/>
          </p15:clr>
        </p15:guide>
        <p15:guide id="11" orient="horz" pos="2876">
          <p15:clr>
            <a:srgbClr val="A4A3A4"/>
          </p15:clr>
        </p15:guide>
        <p15:guide id="12" orient="horz" pos="593">
          <p15:clr>
            <a:srgbClr val="A4A3A4"/>
          </p15:clr>
        </p15:guide>
        <p15:guide id="13" pos="2880">
          <p15:clr>
            <a:srgbClr val="A4A3A4"/>
          </p15:clr>
        </p15:guide>
        <p15:guide id="14" pos="257">
          <p15:clr>
            <a:srgbClr val="A4A3A4"/>
          </p15:clr>
        </p15:guide>
        <p15:guide id="15" pos="5515">
          <p15:clr>
            <a:srgbClr val="A4A3A4"/>
          </p15:clr>
        </p15:guide>
        <p15:guide id="16" pos="5188">
          <p15:clr>
            <a:srgbClr val="A4A3A4"/>
          </p15:clr>
        </p15:guide>
        <p15:guide id="17" pos="3353">
          <p15:clr>
            <a:srgbClr val="A4A3A4"/>
          </p15:clr>
        </p15:guide>
        <p15:guide id="18" pos="4805">
          <p15:clr>
            <a:srgbClr val="A4A3A4"/>
          </p15:clr>
        </p15:guide>
        <p15:guide id="19" pos="1436">
          <p15:clr>
            <a:srgbClr val="A4A3A4"/>
          </p15:clr>
        </p15:guide>
        <p15:guide id="20" pos="794">
          <p15:clr>
            <a:srgbClr val="A4A3A4"/>
          </p15:clr>
        </p15:guide>
        <p15:guide id="21" pos="532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8DE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8" autoAdjust="0"/>
    <p:restoredTop sz="94660"/>
  </p:normalViewPr>
  <p:slideViewPr>
    <p:cSldViewPr showGuides="1">
      <p:cViewPr varScale="1">
        <p:scale>
          <a:sx n="200" d="100"/>
          <a:sy n="200" d="100"/>
        </p:scale>
        <p:origin x="816" y="84"/>
      </p:cViewPr>
      <p:guideLst>
        <p:guide orient="horz" pos="1620"/>
        <p:guide orient="horz" pos="715"/>
        <p:guide orient="horz" pos="2798"/>
        <p:guide orient="horz" pos="2743"/>
        <p:guide orient="horz" pos="3111"/>
        <p:guide orient="horz" pos="665"/>
        <p:guide orient="horz" pos="1862"/>
        <p:guide orient="horz" pos="1301"/>
        <p:guide orient="horz" pos="1395"/>
        <p:guide orient="horz" pos="3044"/>
        <p:guide orient="horz" pos="2876"/>
        <p:guide orient="horz" pos="593"/>
        <p:guide pos="2880"/>
        <p:guide pos="257"/>
        <p:guide pos="5515"/>
        <p:guide pos="5188"/>
        <p:guide pos="3353"/>
        <p:guide pos="4805"/>
        <p:guide pos="1436"/>
        <p:guide pos="794"/>
        <p:guide pos="532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0DC27-601F-44BE-8D29-B18DBF2628F7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1C2D111-8CA2-4C11-B387-E52B708E3BF4}">
      <dgm:prSet phldrT="[Texte]" phldr="1"/>
      <dgm:spPr/>
      <dgm:t>
        <a:bodyPr/>
        <a:lstStyle/>
        <a:p>
          <a:endParaRPr lang="fr-FR" dirty="0"/>
        </a:p>
      </dgm:t>
    </dgm:pt>
    <dgm:pt modelId="{5AC7B223-F0E0-443B-A3EA-5FD5AE79FFE5}" type="parTrans" cxnId="{7252363F-291E-49C4-8F14-17D1F98C3069}">
      <dgm:prSet/>
      <dgm:spPr/>
      <dgm:t>
        <a:bodyPr/>
        <a:lstStyle/>
        <a:p>
          <a:endParaRPr lang="fr-FR"/>
        </a:p>
      </dgm:t>
    </dgm:pt>
    <dgm:pt modelId="{745B26B6-C46A-4117-9490-F2D860B2A338}" type="sibTrans" cxnId="{7252363F-291E-49C4-8F14-17D1F98C3069}">
      <dgm:prSet/>
      <dgm:spPr/>
      <dgm:t>
        <a:bodyPr/>
        <a:lstStyle/>
        <a:p>
          <a:endParaRPr lang="fr-FR"/>
        </a:p>
      </dgm:t>
    </dgm:pt>
    <dgm:pt modelId="{B29FEA4D-6662-49E7-AFF1-71916AFA716A}">
      <dgm:prSet phldrT="[Texte]" phldr="1"/>
      <dgm:spPr/>
      <dgm:t>
        <a:bodyPr/>
        <a:lstStyle/>
        <a:p>
          <a:endParaRPr lang="fr-FR" dirty="0"/>
        </a:p>
      </dgm:t>
    </dgm:pt>
    <dgm:pt modelId="{279CDA9A-414C-4CA3-89C8-6366BFFA0C91}" type="sibTrans" cxnId="{93648E58-CC7F-434D-A32D-C8B4B331B22A}">
      <dgm:prSet/>
      <dgm:spPr/>
      <dgm:t>
        <a:bodyPr/>
        <a:lstStyle/>
        <a:p>
          <a:endParaRPr lang="fr-FR"/>
        </a:p>
      </dgm:t>
    </dgm:pt>
    <dgm:pt modelId="{B174D642-76A8-4606-B2B5-A154F2506C15}" type="parTrans" cxnId="{93648E58-CC7F-434D-A32D-C8B4B331B22A}">
      <dgm:prSet/>
      <dgm:spPr/>
      <dgm:t>
        <a:bodyPr/>
        <a:lstStyle/>
        <a:p>
          <a:endParaRPr lang="fr-FR"/>
        </a:p>
      </dgm:t>
    </dgm:pt>
    <dgm:pt modelId="{0DEB9FCB-A366-4D85-9D8D-DDA4AAB5DD28}" type="pres">
      <dgm:prSet presAssocID="{A640DC27-601F-44BE-8D29-B18DBF2628F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82466B9-1E0F-4720-8355-D4616E844910}" type="pres">
      <dgm:prSet presAssocID="{B29FEA4D-6662-49E7-AFF1-71916AFA716A}" presName="gear1" presStyleLbl="node1" presStyleIdx="0" presStyleCnt="2">
        <dgm:presLayoutVars>
          <dgm:chMax val="1"/>
          <dgm:bulletEnabled val="1"/>
        </dgm:presLayoutVars>
      </dgm:prSet>
      <dgm:spPr/>
    </dgm:pt>
    <dgm:pt modelId="{A5571A90-16A1-484A-93D7-8F9E6D852DD7}" type="pres">
      <dgm:prSet presAssocID="{B29FEA4D-6662-49E7-AFF1-71916AFA716A}" presName="gear1srcNode" presStyleLbl="node1" presStyleIdx="0" presStyleCnt="2"/>
      <dgm:spPr/>
    </dgm:pt>
    <dgm:pt modelId="{133A45A2-FC86-4B3D-84F0-0682124261AF}" type="pres">
      <dgm:prSet presAssocID="{B29FEA4D-6662-49E7-AFF1-71916AFA716A}" presName="gear1dstNode" presStyleLbl="node1" presStyleIdx="0" presStyleCnt="2"/>
      <dgm:spPr/>
    </dgm:pt>
    <dgm:pt modelId="{E8B408DF-F4A5-478A-A6BB-EBCAE8AD45B2}" type="pres">
      <dgm:prSet presAssocID="{81C2D111-8CA2-4C11-B387-E52B708E3BF4}" presName="gear2" presStyleLbl="node1" presStyleIdx="1" presStyleCnt="2">
        <dgm:presLayoutVars>
          <dgm:chMax val="1"/>
          <dgm:bulletEnabled val="1"/>
        </dgm:presLayoutVars>
      </dgm:prSet>
      <dgm:spPr/>
    </dgm:pt>
    <dgm:pt modelId="{41041433-A08C-4D42-B8D9-9D57A2C91092}" type="pres">
      <dgm:prSet presAssocID="{81C2D111-8CA2-4C11-B387-E52B708E3BF4}" presName="gear2srcNode" presStyleLbl="node1" presStyleIdx="1" presStyleCnt="2"/>
      <dgm:spPr/>
    </dgm:pt>
    <dgm:pt modelId="{4D06B494-212F-4205-A614-1BBCA88373E6}" type="pres">
      <dgm:prSet presAssocID="{81C2D111-8CA2-4C11-B387-E52B708E3BF4}" presName="gear2dstNode" presStyleLbl="node1" presStyleIdx="1" presStyleCnt="2"/>
      <dgm:spPr/>
    </dgm:pt>
    <dgm:pt modelId="{2A03833B-4A42-4A6C-A31D-59C95328C846}" type="pres">
      <dgm:prSet presAssocID="{279CDA9A-414C-4CA3-89C8-6366BFFA0C91}" presName="connector1" presStyleLbl="sibTrans2D1" presStyleIdx="0" presStyleCnt="2"/>
      <dgm:spPr/>
    </dgm:pt>
    <dgm:pt modelId="{767E81C7-C5E7-41D4-B239-83B11D162B51}" type="pres">
      <dgm:prSet presAssocID="{745B26B6-C46A-4117-9490-F2D860B2A338}" presName="connector2" presStyleLbl="sibTrans2D1" presStyleIdx="1" presStyleCnt="2"/>
      <dgm:spPr/>
    </dgm:pt>
  </dgm:ptLst>
  <dgm:cxnLst>
    <dgm:cxn modelId="{85FF8A04-D759-4F38-9063-3FF3DFF639E6}" type="presOf" srcId="{A640DC27-601F-44BE-8D29-B18DBF2628F7}" destId="{0DEB9FCB-A366-4D85-9D8D-DDA4AAB5DD28}" srcOrd="0" destOrd="0" presId="urn:microsoft.com/office/officeart/2005/8/layout/gear1"/>
    <dgm:cxn modelId="{61E33A2D-2A5E-4E02-A884-A06CF8D041AA}" type="presOf" srcId="{81C2D111-8CA2-4C11-B387-E52B708E3BF4}" destId="{E8B408DF-F4A5-478A-A6BB-EBCAE8AD45B2}" srcOrd="0" destOrd="0" presId="urn:microsoft.com/office/officeart/2005/8/layout/gear1"/>
    <dgm:cxn modelId="{7252363F-291E-49C4-8F14-17D1F98C3069}" srcId="{A640DC27-601F-44BE-8D29-B18DBF2628F7}" destId="{81C2D111-8CA2-4C11-B387-E52B708E3BF4}" srcOrd="1" destOrd="0" parTransId="{5AC7B223-F0E0-443B-A3EA-5FD5AE79FFE5}" sibTransId="{745B26B6-C46A-4117-9490-F2D860B2A338}"/>
    <dgm:cxn modelId="{EAAA5D48-1F93-4F1D-82B2-CEA8E71D54B9}" type="presOf" srcId="{279CDA9A-414C-4CA3-89C8-6366BFFA0C91}" destId="{2A03833B-4A42-4A6C-A31D-59C95328C846}" srcOrd="0" destOrd="0" presId="urn:microsoft.com/office/officeart/2005/8/layout/gear1"/>
    <dgm:cxn modelId="{9DF3B668-691E-4C8F-8987-20C9D47733FD}" type="presOf" srcId="{81C2D111-8CA2-4C11-B387-E52B708E3BF4}" destId="{4D06B494-212F-4205-A614-1BBCA88373E6}" srcOrd="2" destOrd="0" presId="urn:microsoft.com/office/officeart/2005/8/layout/gear1"/>
    <dgm:cxn modelId="{8F503C4F-921C-45D9-A71F-1B0DC01D7792}" type="presOf" srcId="{81C2D111-8CA2-4C11-B387-E52B708E3BF4}" destId="{41041433-A08C-4D42-B8D9-9D57A2C91092}" srcOrd="1" destOrd="0" presId="urn:microsoft.com/office/officeart/2005/8/layout/gear1"/>
    <dgm:cxn modelId="{7246D775-6B44-47F8-BFE4-2DBC5EC58C66}" type="presOf" srcId="{B29FEA4D-6662-49E7-AFF1-71916AFA716A}" destId="{133A45A2-FC86-4B3D-84F0-0682124261AF}" srcOrd="2" destOrd="0" presId="urn:microsoft.com/office/officeart/2005/8/layout/gear1"/>
    <dgm:cxn modelId="{93648E58-CC7F-434D-A32D-C8B4B331B22A}" srcId="{A640DC27-601F-44BE-8D29-B18DBF2628F7}" destId="{B29FEA4D-6662-49E7-AFF1-71916AFA716A}" srcOrd="0" destOrd="0" parTransId="{B174D642-76A8-4606-B2B5-A154F2506C15}" sibTransId="{279CDA9A-414C-4CA3-89C8-6366BFFA0C91}"/>
    <dgm:cxn modelId="{D341EE8E-DF73-4385-A5EE-2B1F9C62A8F1}" type="presOf" srcId="{745B26B6-C46A-4117-9490-F2D860B2A338}" destId="{767E81C7-C5E7-41D4-B239-83B11D162B51}" srcOrd="0" destOrd="0" presId="urn:microsoft.com/office/officeart/2005/8/layout/gear1"/>
    <dgm:cxn modelId="{4A5443A8-D38B-4B96-949C-FA3A16747943}" type="presOf" srcId="{B29FEA4D-6662-49E7-AFF1-71916AFA716A}" destId="{A5571A90-16A1-484A-93D7-8F9E6D852DD7}" srcOrd="1" destOrd="0" presId="urn:microsoft.com/office/officeart/2005/8/layout/gear1"/>
    <dgm:cxn modelId="{0ADBB7E3-989A-42E6-8E81-7233A844ED7D}" type="presOf" srcId="{B29FEA4D-6662-49E7-AFF1-71916AFA716A}" destId="{482466B9-1E0F-4720-8355-D4616E844910}" srcOrd="0" destOrd="0" presId="urn:microsoft.com/office/officeart/2005/8/layout/gear1"/>
    <dgm:cxn modelId="{CF262BF8-E259-4728-A0A4-CCD7187D0B91}" type="presParOf" srcId="{0DEB9FCB-A366-4D85-9D8D-DDA4AAB5DD28}" destId="{482466B9-1E0F-4720-8355-D4616E844910}" srcOrd="0" destOrd="0" presId="urn:microsoft.com/office/officeart/2005/8/layout/gear1"/>
    <dgm:cxn modelId="{12EB62E0-5438-47F6-A0A9-D49FFF006F53}" type="presParOf" srcId="{0DEB9FCB-A366-4D85-9D8D-DDA4AAB5DD28}" destId="{A5571A90-16A1-484A-93D7-8F9E6D852DD7}" srcOrd="1" destOrd="0" presId="urn:microsoft.com/office/officeart/2005/8/layout/gear1"/>
    <dgm:cxn modelId="{DC38F963-A3F5-4CF1-A42F-2BE4D606C4A6}" type="presParOf" srcId="{0DEB9FCB-A366-4D85-9D8D-DDA4AAB5DD28}" destId="{133A45A2-FC86-4B3D-84F0-0682124261AF}" srcOrd="2" destOrd="0" presId="urn:microsoft.com/office/officeart/2005/8/layout/gear1"/>
    <dgm:cxn modelId="{D3E075F0-2014-4C75-9890-813CDBBE579A}" type="presParOf" srcId="{0DEB9FCB-A366-4D85-9D8D-DDA4AAB5DD28}" destId="{E8B408DF-F4A5-478A-A6BB-EBCAE8AD45B2}" srcOrd="3" destOrd="0" presId="urn:microsoft.com/office/officeart/2005/8/layout/gear1"/>
    <dgm:cxn modelId="{3A22A1FA-174B-4D66-AD5B-4D59C6CD4E4A}" type="presParOf" srcId="{0DEB9FCB-A366-4D85-9D8D-DDA4AAB5DD28}" destId="{41041433-A08C-4D42-B8D9-9D57A2C91092}" srcOrd="4" destOrd="0" presId="urn:microsoft.com/office/officeart/2005/8/layout/gear1"/>
    <dgm:cxn modelId="{88302C09-412D-4501-BE24-9579C20AA6C6}" type="presParOf" srcId="{0DEB9FCB-A366-4D85-9D8D-DDA4AAB5DD28}" destId="{4D06B494-212F-4205-A614-1BBCA88373E6}" srcOrd="5" destOrd="0" presId="urn:microsoft.com/office/officeart/2005/8/layout/gear1"/>
    <dgm:cxn modelId="{1FD0B547-4751-4175-BCDA-00E7F18D0206}" type="presParOf" srcId="{0DEB9FCB-A366-4D85-9D8D-DDA4AAB5DD28}" destId="{2A03833B-4A42-4A6C-A31D-59C95328C846}" srcOrd="6" destOrd="0" presId="urn:microsoft.com/office/officeart/2005/8/layout/gear1"/>
    <dgm:cxn modelId="{87062511-421F-47D6-AD62-700C57638AF7}" type="presParOf" srcId="{0DEB9FCB-A366-4D85-9D8D-DDA4AAB5DD28}" destId="{767E81C7-C5E7-41D4-B239-83B11D162B5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40DC27-601F-44BE-8D29-B18DBF2628F7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1C2D111-8CA2-4C11-B387-E52B708E3BF4}">
      <dgm:prSet phldrT="[Texte]" phldr="1"/>
      <dgm:spPr/>
      <dgm:t>
        <a:bodyPr/>
        <a:lstStyle/>
        <a:p>
          <a:endParaRPr lang="fr-FR" dirty="0"/>
        </a:p>
      </dgm:t>
    </dgm:pt>
    <dgm:pt modelId="{5AC7B223-F0E0-443B-A3EA-5FD5AE79FFE5}" type="parTrans" cxnId="{7252363F-291E-49C4-8F14-17D1F98C3069}">
      <dgm:prSet/>
      <dgm:spPr/>
      <dgm:t>
        <a:bodyPr/>
        <a:lstStyle/>
        <a:p>
          <a:endParaRPr lang="fr-FR"/>
        </a:p>
      </dgm:t>
    </dgm:pt>
    <dgm:pt modelId="{745B26B6-C46A-4117-9490-F2D860B2A338}" type="sibTrans" cxnId="{7252363F-291E-49C4-8F14-17D1F98C3069}">
      <dgm:prSet/>
      <dgm:spPr/>
      <dgm:t>
        <a:bodyPr/>
        <a:lstStyle/>
        <a:p>
          <a:endParaRPr lang="fr-FR"/>
        </a:p>
      </dgm:t>
    </dgm:pt>
    <dgm:pt modelId="{B29FEA4D-6662-49E7-AFF1-71916AFA716A}">
      <dgm:prSet phldrT="[Texte]" phldr="1"/>
      <dgm:spPr/>
      <dgm:t>
        <a:bodyPr/>
        <a:lstStyle/>
        <a:p>
          <a:endParaRPr lang="fr-FR" dirty="0"/>
        </a:p>
      </dgm:t>
    </dgm:pt>
    <dgm:pt modelId="{279CDA9A-414C-4CA3-89C8-6366BFFA0C91}" type="sibTrans" cxnId="{93648E58-CC7F-434D-A32D-C8B4B331B22A}">
      <dgm:prSet/>
      <dgm:spPr/>
      <dgm:t>
        <a:bodyPr/>
        <a:lstStyle/>
        <a:p>
          <a:endParaRPr lang="fr-FR"/>
        </a:p>
      </dgm:t>
    </dgm:pt>
    <dgm:pt modelId="{B174D642-76A8-4606-B2B5-A154F2506C15}" type="parTrans" cxnId="{93648E58-CC7F-434D-A32D-C8B4B331B22A}">
      <dgm:prSet/>
      <dgm:spPr/>
      <dgm:t>
        <a:bodyPr/>
        <a:lstStyle/>
        <a:p>
          <a:endParaRPr lang="fr-FR"/>
        </a:p>
      </dgm:t>
    </dgm:pt>
    <dgm:pt modelId="{0DEB9FCB-A366-4D85-9D8D-DDA4AAB5DD28}" type="pres">
      <dgm:prSet presAssocID="{A640DC27-601F-44BE-8D29-B18DBF2628F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82466B9-1E0F-4720-8355-D4616E844910}" type="pres">
      <dgm:prSet presAssocID="{B29FEA4D-6662-49E7-AFF1-71916AFA716A}" presName="gear1" presStyleLbl="node1" presStyleIdx="0" presStyleCnt="2">
        <dgm:presLayoutVars>
          <dgm:chMax val="1"/>
          <dgm:bulletEnabled val="1"/>
        </dgm:presLayoutVars>
      </dgm:prSet>
      <dgm:spPr/>
    </dgm:pt>
    <dgm:pt modelId="{A5571A90-16A1-484A-93D7-8F9E6D852DD7}" type="pres">
      <dgm:prSet presAssocID="{B29FEA4D-6662-49E7-AFF1-71916AFA716A}" presName="gear1srcNode" presStyleLbl="node1" presStyleIdx="0" presStyleCnt="2"/>
      <dgm:spPr/>
    </dgm:pt>
    <dgm:pt modelId="{133A45A2-FC86-4B3D-84F0-0682124261AF}" type="pres">
      <dgm:prSet presAssocID="{B29FEA4D-6662-49E7-AFF1-71916AFA716A}" presName="gear1dstNode" presStyleLbl="node1" presStyleIdx="0" presStyleCnt="2"/>
      <dgm:spPr/>
    </dgm:pt>
    <dgm:pt modelId="{E8B408DF-F4A5-478A-A6BB-EBCAE8AD45B2}" type="pres">
      <dgm:prSet presAssocID="{81C2D111-8CA2-4C11-B387-E52B708E3BF4}" presName="gear2" presStyleLbl="node1" presStyleIdx="1" presStyleCnt="2">
        <dgm:presLayoutVars>
          <dgm:chMax val="1"/>
          <dgm:bulletEnabled val="1"/>
        </dgm:presLayoutVars>
      </dgm:prSet>
      <dgm:spPr/>
    </dgm:pt>
    <dgm:pt modelId="{41041433-A08C-4D42-B8D9-9D57A2C91092}" type="pres">
      <dgm:prSet presAssocID="{81C2D111-8CA2-4C11-B387-E52B708E3BF4}" presName="gear2srcNode" presStyleLbl="node1" presStyleIdx="1" presStyleCnt="2"/>
      <dgm:spPr/>
    </dgm:pt>
    <dgm:pt modelId="{4D06B494-212F-4205-A614-1BBCA88373E6}" type="pres">
      <dgm:prSet presAssocID="{81C2D111-8CA2-4C11-B387-E52B708E3BF4}" presName="gear2dstNode" presStyleLbl="node1" presStyleIdx="1" presStyleCnt="2"/>
      <dgm:spPr/>
    </dgm:pt>
    <dgm:pt modelId="{2A03833B-4A42-4A6C-A31D-59C95328C846}" type="pres">
      <dgm:prSet presAssocID="{279CDA9A-414C-4CA3-89C8-6366BFFA0C91}" presName="connector1" presStyleLbl="sibTrans2D1" presStyleIdx="0" presStyleCnt="2"/>
      <dgm:spPr/>
    </dgm:pt>
    <dgm:pt modelId="{767E81C7-C5E7-41D4-B239-83B11D162B51}" type="pres">
      <dgm:prSet presAssocID="{745B26B6-C46A-4117-9490-F2D860B2A338}" presName="connector2" presStyleLbl="sibTrans2D1" presStyleIdx="1" presStyleCnt="2"/>
      <dgm:spPr/>
    </dgm:pt>
  </dgm:ptLst>
  <dgm:cxnLst>
    <dgm:cxn modelId="{85FF8A04-D759-4F38-9063-3FF3DFF639E6}" type="presOf" srcId="{A640DC27-601F-44BE-8D29-B18DBF2628F7}" destId="{0DEB9FCB-A366-4D85-9D8D-DDA4AAB5DD28}" srcOrd="0" destOrd="0" presId="urn:microsoft.com/office/officeart/2005/8/layout/gear1"/>
    <dgm:cxn modelId="{61E33A2D-2A5E-4E02-A884-A06CF8D041AA}" type="presOf" srcId="{81C2D111-8CA2-4C11-B387-E52B708E3BF4}" destId="{E8B408DF-F4A5-478A-A6BB-EBCAE8AD45B2}" srcOrd="0" destOrd="0" presId="urn:microsoft.com/office/officeart/2005/8/layout/gear1"/>
    <dgm:cxn modelId="{7252363F-291E-49C4-8F14-17D1F98C3069}" srcId="{A640DC27-601F-44BE-8D29-B18DBF2628F7}" destId="{81C2D111-8CA2-4C11-B387-E52B708E3BF4}" srcOrd="1" destOrd="0" parTransId="{5AC7B223-F0E0-443B-A3EA-5FD5AE79FFE5}" sibTransId="{745B26B6-C46A-4117-9490-F2D860B2A338}"/>
    <dgm:cxn modelId="{EAAA5D48-1F93-4F1D-82B2-CEA8E71D54B9}" type="presOf" srcId="{279CDA9A-414C-4CA3-89C8-6366BFFA0C91}" destId="{2A03833B-4A42-4A6C-A31D-59C95328C846}" srcOrd="0" destOrd="0" presId="urn:microsoft.com/office/officeart/2005/8/layout/gear1"/>
    <dgm:cxn modelId="{9DF3B668-691E-4C8F-8987-20C9D47733FD}" type="presOf" srcId="{81C2D111-8CA2-4C11-B387-E52B708E3BF4}" destId="{4D06B494-212F-4205-A614-1BBCA88373E6}" srcOrd="2" destOrd="0" presId="urn:microsoft.com/office/officeart/2005/8/layout/gear1"/>
    <dgm:cxn modelId="{8F503C4F-921C-45D9-A71F-1B0DC01D7792}" type="presOf" srcId="{81C2D111-8CA2-4C11-B387-E52B708E3BF4}" destId="{41041433-A08C-4D42-B8D9-9D57A2C91092}" srcOrd="1" destOrd="0" presId="urn:microsoft.com/office/officeart/2005/8/layout/gear1"/>
    <dgm:cxn modelId="{7246D775-6B44-47F8-BFE4-2DBC5EC58C66}" type="presOf" srcId="{B29FEA4D-6662-49E7-AFF1-71916AFA716A}" destId="{133A45A2-FC86-4B3D-84F0-0682124261AF}" srcOrd="2" destOrd="0" presId="urn:microsoft.com/office/officeart/2005/8/layout/gear1"/>
    <dgm:cxn modelId="{93648E58-CC7F-434D-A32D-C8B4B331B22A}" srcId="{A640DC27-601F-44BE-8D29-B18DBF2628F7}" destId="{B29FEA4D-6662-49E7-AFF1-71916AFA716A}" srcOrd="0" destOrd="0" parTransId="{B174D642-76A8-4606-B2B5-A154F2506C15}" sibTransId="{279CDA9A-414C-4CA3-89C8-6366BFFA0C91}"/>
    <dgm:cxn modelId="{D341EE8E-DF73-4385-A5EE-2B1F9C62A8F1}" type="presOf" srcId="{745B26B6-C46A-4117-9490-F2D860B2A338}" destId="{767E81C7-C5E7-41D4-B239-83B11D162B51}" srcOrd="0" destOrd="0" presId="urn:microsoft.com/office/officeart/2005/8/layout/gear1"/>
    <dgm:cxn modelId="{4A5443A8-D38B-4B96-949C-FA3A16747943}" type="presOf" srcId="{B29FEA4D-6662-49E7-AFF1-71916AFA716A}" destId="{A5571A90-16A1-484A-93D7-8F9E6D852DD7}" srcOrd="1" destOrd="0" presId="urn:microsoft.com/office/officeart/2005/8/layout/gear1"/>
    <dgm:cxn modelId="{0ADBB7E3-989A-42E6-8E81-7233A844ED7D}" type="presOf" srcId="{B29FEA4D-6662-49E7-AFF1-71916AFA716A}" destId="{482466B9-1E0F-4720-8355-D4616E844910}" srcOrd="0" destOrd="0" presId="urn:microsoft.com/office/officeart/2005/8/layout/gear1"/>
    <dgm:cxn modelId="{CF262BF8-E259-4728-A0A4-CCD7187D0B91}" type="presParOf" srcId="{0DEB9FCB-A366-4D85-9D8D-DDA4AAB5DD28}" destId="{482466B9-1E0F-4720-8355-D4616E844910}" srcOrd="0" destOrd="0" presId="urn:microsoft.com/office/officeart/2005/8/layout/gear1"/>
    <dgm:cxn modelId="{12EB62E0-5438-47F6-A0A9-D49FFF006F53}" type="presParOf" srcId="{0DEB9FCB-A366-4D85-9D8D-DDA4AAB5DD28}" destId="{A5571A90-16A1-484A-93D7-8F9E6D852DD7}" srcOrd="1" destOrd="0" presId="urn:microsoft.com/office/officeart/2005/8/layout/gear1"/>
    <dgm:cxn modelId="{DC38F963-A3F5-4CF1-A42F-2BE4D606C4A6}" type="presParOf" srcId="{0DEB9FCB-A366-4D85-9D8D-DDA4AAB5DD28}" destId="{133A45A2-FC86-4B3D-84F0-0682124261AF}" srcOrd="2" destOrd="0" presId="urn:microsoft.com/office/officeart/2005/8/layout/gear1"/>
    <dgm:cxn modelId="{D3E075F0-2014-4C75-9890-813CDBBE579A}" type="presParOf" srcId="{0DEB9FCB-A366-4D85-9D8D-DDA4AAB5DD28}" destId="{E8B408DF-F4A5-478A-A6BB-EBCAE8AD45B2}" srcOrd="3" destOrd="0" presId="urn:microsoft.com/office/officeart/2005/8/layout/gear1"/>
    <dgm:cxn modelId="{3A22A1FA-174B-4D66-AD5B-4D59C6CD4E4A}" type="presParOf" srcId="{0DEB9FCB-A366-4D85-9D8D-DDA4AAB5DD28}" destId="{41041433-A08C-4D42-B8D9-9D57A2C91092}" srcOrd="4" destOrd="0" presId="urn:microsoft.com/office/officeart/2005/8/layout/gear1"/>
    <dgm:cxn modelId="{88302C09-412D-4501-BE24-9579C20AA6C6}" type="presParOf" srcId="{0DEB9FCB-A366-4D85-9D8D-DDA4AAB5DD28}" destId="{4D06B494-212F-4205-A614-1BBCA88373E6}" srcOrd="5" destOrd="0" presId="urn:microsoft.com/office/officeart/2005/8/layout/gear1"/>
    <dgm:cxn modelId="{1FD0B547-4751-4175-BCDA-00E7F18D0206}" type="presParOf" srcId="{0DEB9FCB-A366-4D85-9D8D-DDA4AAB5DD28}" destId="{2A03833B-4A42-4A6C-A31D-59C95328C846}" srcOrd="6" destOrd="0" presId="urn:microsoft.com/office/officeart/2005/8/layout/gear1"/>
    <dgm:cxn modelId="{87062511-421F-47D6-AD62-700C57638AF7}" type="presParOf" srcId="{0DEB9FCB-A366-4D85-9D8D-DDA4AAB5DD28}" destId="{767E81C7-C5E7-41D4-B239-83B11D162B5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40DC27-601F-44BE-8D29-B18DBF2628F7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1C2D111-8CA2-4C11-B387-E52B708E3BF4}">
      <dgm:prSet phldrT="[Texte]" phldr="1"/>
      <dgm:spPr/>
      <dgm:t>
        <a:bodyPr/>
        <a:lstStyle/>
        <a:p>
          <a:endParaRPr lang="fr-FR" dirty="0"/>
        </a:p>
      </dgm:t>
    </dgm:pt>
    <dgm:pt modelId="{5AC7B223-F0E0-443B-A3EA-5FD5AE79FFE5}" type="parTrans" cxnId="{7252363F-291E-49C4-8F14-17D1F98C3069}">
      <dgm:prSet/>
      <dgm:spPr/>
      <dgm:t>
        <a:bodyPr/>
        <a:lstStyle/>
        <a:p>
          <a:endParaRPr lang="fr-FR"/>
        </a:p>
      </dgm:t>
    </dgm:pt>
    <dgm:pt modelId="{745B26B6-C46A-4117-9490-F2D860B2A338}" type="sibTrans" cxnId="{7252363F-291E-49C4-8F14-17D1F98C3069}">
      <dgm:prSet/>
      <dgm:spPr/>
      <dgm:t>
        <a:bodyPr/>
        <a:lstStyle/>
        <a:p>
          <a:endParaRPr lang="fr-FR"/>
        </a:p>
      </dgm:t>
    </dgm:pt>
    <dgm:pt modelId="{B29FEA4D-6662-49E7-AFF1-71916AFA716A}">
      <dgm:prSet phldrT="[Texte]" phldr="1"/>
      <dgm:spPr/>
      <dgm:t>
        <a:bodyPr/>
        <a:lstStyle/>
        <a:p>
          <a:endParaRPr lang="fr-FR" dirty="0"/>
        </a:p>
      </dgm:t>
    </dgm:pt>
    <dgm:pt modelId="{279CDA9A-414C-4CA3-89C8-6366BFFA0C91}" type="sibTrans" cxnId="{93648E58-CC7F-434D-A32D-C8B4B331B22A}">
      <dgm:prSet/>
      <dgm:spPr/>
      <dgm:t>
        <a:bodyPr/>
        <a:lstStyle/>
        <a:p>
          <a:endParaRPr lang="fr-FR"/>
        </a:p>
      </dgm:t>
    </dgm:pt>
    <dgm:pt modelId="{B174D642-76A8-4606-B2B5-A154F2506C15}" type="parTrans" cxnId="{93648E58-CC7F-434D-A32D-C8B4B331B22A}">
      <dgm:prSet/>
      <dgm:spPr/>
      <dgm:t>
        <a:bodyPr/>
        <a:lstStyle/>
        <a:p>
          <a:endParaRPr lang="fr-FR"/>
        </a:p>
      </dgm:t>
    </dgm:pt>
    <dgm:pt modelId="{0DEB9FCB-A366-4D85-9D8D-DDA4AAB5DD28}" type="pres">
      <dgm:prSet presAssocID="{A640DC27-601F-44BE-8D29-B18DBF2628F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82466B9-1E0F-4720-8355-D4616E844910}" type="pres">
      <dgm:prSet presAssocID="{B29FEA4D-6662-49E7-AFF1-71916AFA716A}" presName="gear1" presStyleLbl="node1" presStyleIdx="0" presStyleCnt="2">
        <dgm:presLayoutVars>
          <dgm:chMax val="1"/>
          <dgm:bulletEnabled val="1"/>
        </dgm:presLayoutVars>
      </dgm:prSet>
      <dgm:spPr/>
    </dgm:pt>
    <dgm:pt modelId="{A5571A90-16A1-484A-93D7-8F9E6D852DD7}" type="pres">
      <dgm:prSet presAssocID="{B29FEA4D-6662-49E7-AFF1-71916AFA716A}" presName="gear1srcNode" presStyleLbl="node1" presStyleIdx="0" presStyleCnt="2"/>
      <dgm:spPr/>
    </dgm:pt>
    <dgm:pt modelId="{133A45A2-FC86-4B3D-84F0-0682124261AF}" type="pres">
      <dgm:prSet presAssocID="{B29FEA4D-6662-49E7-AFF1-71916AFA716A}" presName="gear1dstNode" presStyleLbl="node1" presStyleIdx="0" presStyleCnt="2"/>
      <dgm:spPr/>
    </dgm:pt>
    <dgm:pt modelId="{E8B408DF-F4A5-478A-A6BB-EBCAE8AD45B2}" type="pres">
      <dgm:prSet presAssocID="{81C2D111-8CA2-4C11-B387-E52B708E3BF4}" presName="gear2" presStyleLbl="node1" presStyleIdx="1" presStyleCnt="2">
        <dgm:presLayoutVars>
          <dgm:chMax val="1"/>
          <dgm:bulletEnabled val="1"/>
        </dgm:presLayoutVars>
      </dgm:prSet>
      <dgm:spPr/>
    </dgm:pt>
    <dgm:pt modelId="{41041433-A08C-4D42-B8D9-9D57A2C91092}" type="pres">
      <dgm:prSet presAssocID="{81C2D111-8CA2-4C11-B387-E52B708E3BF4}" presName="gear2srcNode" presStyleLbl="node1" presStyleIdx="1" presStyleCnt="2"/>
      <dgm:spPr/>
    </dgm:pt>
    <dgm:pt modelId="{4D06B494-212F-4205-A614-1BBCA88373E6}" type="pres">
      <dgm:prSet presAssocID="{81C2D111-8CA2-4C11-B387-E52B708E3BF4}" presName="gear2dstNode" presStyleLbl="node1" presStyleIdx="1" presStyleCnt="2"/>
      <dgm:spPr/>
    </dgm:pt>
    <dgm:pt modelId="{2A03833B-4A42-4A6C-A31D-59C95328C846}" type="pres">
      <dgm:prSet presAssocID="{279CDA9A-414C-4CA3-89C8-6366BFFA0C91}" presName="connector1" presStyleLbl="sibTrans2D1" presStyleIdx="0" presStyleCnt="2"/>
      <dgm:spPr/>
    </dgm:pt>
    <dgm:pt modelId="{767E81C7-C5E7-41D4-B239-83B11D162B51}" type="pres">
      <dgm:prSet presAssocID="{745B26B6-C46A-4117-9490-F2D860B2A338}" presName="connector2" presStyleLbl="sibTrans2D1" presStyleIdx="1" presStyleCnt="2"/>
      <dgm:spPr/>
    </dgm:pt>
  </dgm:ptLst>
  <dgm:cxnLst>
    <dgm:cxn modelId="{85FF8A04-D759-4F38-9063-3FF3DFF639E6}" type="presOf" srcId="{A640DC27-601F-44BE-8D29-B18DBF2628F7}" destId="{0DEB9FCB-A366-4D85-9D8D-DDA4AAB5DD28}" srcOrd="0" destOrd="0" presId="urn:microsoft.com/office/officeart/2005/8/layout/gear1"/>
    <dgm:cxn modelId="{61E33A2D-2A5E-4E02-A884-A06CF8D041AA}" type="presOf" srcId="{81C2D111-8CA2-4C11-B387-E52B708E3BF4}" destId="{E8B408DF-F4A5-478A-A6BB-EBCAE8AD45B2}" srcOrd="0" destOrd="0" presId="urn:microsoft.com/office/officeart/2005/8/layout/gear1"/>
    <dgm:cxn modelId="{7252363F-291E-49C4-8F14-17D1F98C3069}" srcId="{A640DC27-601F-44BE-8D29-B18DBF2628F7}" destId="{81C2D111-8CA2-4C11-B387-E52B708E3BF4}" srcOrd="1" destOrd="0" parTransId="{5AC7B223-F0E0-443B-A3EA-5FD5AE79FFE5}" sibTransId="{745B26B6-C46A-4117-9490-F2D860B2A338}"/>
    <dgm:cxn modelId="{EAAA5D48-1F93-4F1D-82B2-CEA8E71D54B9}" type="presOf" srcId="{279CDA9A-414C-4CA3-89C8-6366BFFA0C91}" destId="{2A03833B-4A42-4A6C-A31D-59C95328C846}" srcOrd="0" destOrd="0" presId="urn:microsoft.com/office/officeart/2005/8/layout/gear1"/>
    <dgm:cxn modelId="{9DF3B668-691E-4C8F-8987-20C9D47733FD}" type="presOf" srcId="{81C2D111-8CA2-4C11-B387-E52B708E3BF4}" destId="{4D06B494-212F-4205-A614-1BBCA88373E6}" srcOrd="2" destOrd="0" presId="urn:microsoft.com/office/officeart/2005/8/layout/gear1"/>
    <dgm:cxn modelId="{8F503C4F-921C-45D9-A71F-1B0DC01D7792}" type="presOf" srcId="{81C2D111-8CA2-4C11-B387-E52B708E3BF4}" destId="{41041433-A08C-4D42-B8D9-9D57A2C91092}" srcOrd="1" destOrd="0" presId="urn:microsoft.com/office/officeart/2005/8/layout/gear1"/>
    <dgm:cxn modelId="{7246D775-6B44-47F8-BFE4-2DBC5EC58C66}" type="presOf" srcId="{B29FEA4D-6662-49E7-AFF1-71916AFA716A}" destId="{133A45A2-FC86-4B3D-84F0-0682124261AF}" srcOrd="2" destOrd="0" presId="urn:microsoft.com/office/officeart/2005/8/layout/gear1"/>
    <dgm:cxn modelId="{93648E58-CC7F-434D-A32D-C8B4B331B22A}" srcId="{A640DC27-601F-44BE-8D29-B18DBF2628F7}" destId="{B29FEA4D-6662-49E7-AFF1-71916AFA716A}" srcOrd="0" destOrd="0" parTransId="{B174D642-76A8-4606-B2B5-A154F2506C15}" sibTransId="{279CDA9A-414C-4CA3-89C8-6366BFFA0C91}"/>
    <dgm:cxn modelId="{D341EE8E-DF73-4385-A5EE-2B1F9C62A8F1}" type="presOf" srcId="{745B26B6-C46A-4117-9490-F2D860B2A338}" destId="{767E81C7-C5E7-41D4-B239-83B11D162B51}" srcOrd="0" destOrd="0" presId="urn:microsoft.com/office/officeart/2005/8/layout/gear1"/>
    <dgm:cxn modelId="{4A5443A8-D38B-4B96-949C-FA3A16747943}" type="presOf" srcId="{B29FEA4D-6662-49E7-AFF1-71916AFA716A}" destId="{A5571A90-16A1-484A-93D7-8F9E6D852DD7}" srcOrd="1" destOrd="0" presId="urn:microsoft.com/office/officeart/2005/8/layout/gear1"/>
    <dgm:cxn modelId="{0ADBB7E3-989A-42E6-8E81-7233A844ED7D}" type="presOf" srcId="{B29FEA4D-6662-49E7-AFF1-71916AFA716A}" destId="{482466B9-1E0F-4720-8355-D4616E844910}" srcOrd="0" destOrd="0" presId="urn:microsoft.com/office/officeart/2005/8/layout/gear1"/>
    <dgm:cxn modelId="{CF262BF8-E259-4728-A0A4-CCD7187D0B91}" type="presParOf" srcId="{0DEB9FCB-A366-4D85-9D8D-DDA4AAB5DD28}" destId="{482466B9-1E0F-4720-8355-D4616E844910}" srcOrd="0" destOrd="0" presId="urn:microsoft.com/office/officeart/2005/8/layout/gear1"/>
    <dgm:cxn modelId="{12EB62E0-5438-47F6-A0A9-D49FFF006F53}" type="presParOf" srcId="{0DEB9FCB-A366-4D85-9D8D-DDA4AAB5DD28}" destId="{A5571A90-16A1-484A-93D7-8F9E6D852DD7}" srcOrd="1" destOrd="0" presId="urn:microsoft.com/office/officeart/2005/8/layout/gear1"/>
    <dgm:cxn modelId="{DC38F963-A3F5-4CF1-A42F-2BE4D606C4A6}" type="presParOf" srcId="{0DEB9FCB-A366-4D85-9D8D-DDA4AAB5DD28}" destId="{133A45A2-FC86-4B3D-84F0-0682124261AF}" srcOrd="2" destOrd="0" presId="urn:microsoft.com/office/officeart/2005/8/layout/gear1"/>
    <dgm:cxn modelId="{D3E075F0-2014-4C75-9890-813CDBBE579A}" type="presParOf" srcId="{0DEB9FCB-A366-4D85-9D8D-DDA4AAB5DD28}" destId="{E8B408DF-F4A5-478A-A6BB-EBCAE8AD45B2}" srcOrd="3" destOrd="0" presId="urn:microsoft.com/office/officeart/2005/8/layout/gear1"/>
    <dgm:cxn modelId="{3A22A1FA-174B-4D66-AD5B-4D59C6CD4E4A}" type="presParOf" srcId="{0DEB9FCB-A366-4D85-9D8D-DDA4AAB5DD28}" destId="{41041433-A08C-4D42-B8D9-9D57A2C91092}" srcOrd="4" destOrd="0" presId="urn:microsoft.com/office/officeart/2005/8/layout/gear1"/>
    <dgm:cxn modelId="{88302C09-412D-4501-BE24-9579C20AA6C6}" type="presParOf" srcId="{0DEB9FCB-A366-4D85-9D8D-DDA4AAB5DD28}" destId="{4D06B494-212F-4205-A614-1BBCA88373E6}" srcOrd="5" destOrd="0" presId="urn:microsoft.com/office/officeart/2005/8/layout/gear1"/>
    <dgm:cxn modelId="{1FD0B547-4751-4175-BCDA-00E7F18D0206}" type="presParOf" srcId="{0DEB9FCB-A366-4D85-9D8D-DDA4AAB5DD28}" destId="{2A03833B-4A42-4A6C-A31D-59C95328C846}" srcOrd="6" destOrd="0" presId="urn:microsoft.com/office/officeart/2005/8/layout/gear1"/>
    <dgm:cxn modelId="{87062511-421F-47D6-AD62-700C57638AF7}" type="presParOf" srcId="{0DEB9FCB-A366-4D85-9D8D-DDA4AAB5DD28}" destId="{767E81C7-C5E7-41D4-B239-83B11D162B51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466B9-1E0F-4720-8355-D4616E844910}">
      <dsp:nvSpPr>
        <dsp:cNvPr id="0" name=""/>
        <dsp:cNvSpPr/>
      </dsp:nvSpPr>
      <dsp:spPr>
        <a:xfrm>
          <a:off x="815947" y="388275"/>
          <a:ext cx="610146" cy="61014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 dirty="0"/>
        </a:p>
      </dsp:txBody>
      <dsp:txXfrm>
        <a:off x="938613" y="531199"/>
        <a:ext cx="364814" cy="313627"/>
      </dsp:txXfrm>
    </dsp:sp>
    <dsp:sp modelId="{E8B408DF-F4A5-478A-A6BB-EBCAE8AD45B2}">
      <dsp:nvSpPr>
        <dsp:cNvPr id="0" name=""/>
        <dsp:cNvSpPr/>
      </dsp:nvSpPr>
      <dsp:spPr>
        <a:xfrm>
          <a:off x="460953" y="244058"/>
          <a:ext cx="443743" cy="44374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dirty="0"/>
        </a:p>
      </dsp:txBody>
      <dsp:txXfrm>
        <a:off x="572667" y="356447"/>
        <a:ext cx="220315" cy="218965"/>
      </dsp:txXfrm>
    </dsp:sp>
    <dsp:sp modelId="{2A03833B-4A42-4A6C-A31D-59C95328C846}">
      <dsp:nvSpPr>
        <dsp:cNvPr id="0" name=""/>
        <dsp:cNvSpPr/>
      </dsp:nvSpPr>
      <dsp:spPr>
        <a:xfrm>
          <a:off x="794984" y="310623"/>
          <a:ext cx="750480" cy="750480"/>
        </a:xfrm>
        <a:prstGeom prst="circularArrow">
          <a:avLst>
            <a:gd name="adj1" fmla="val 4878"/>
            <a:gd name="adj2" fmla="val 312630"/>
            <a:gd name="adj3" fmla="val 2687697"/>
            <a:gd name="adj4" fmla="val 16007818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E81C7-C5E7-41D4-B239-83B11D162B51}">
      <dsp:nvSpPr>
        <dsp:cNvPr id="0" name=""/>
        <dsp:cNvSpPr/>
      </dsp:nvSpPr>
      <dsp:spPr>
        <a:xfrm>
          <a:off x="382366" y="159114"/>
          <a:ext cx="567436" cy="5674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466B9-1E0F-4720-8355-D4616E844910}">
      <dsp:nvSpPr>
        <dsp:cNvPr id="0" name=""/>
        <dsp:cNvSpPr/>
      </dsp:nvSpPr>
      <dsp:spPr>
        <a:xfrm>
          <a:off x="815947" y="388275"/>
          <a:ext cx="610146" cy="61014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 dirty="0"/>
        </a:p>
      </dsp:txBody>
      <dsp:txXfrm>
        <a:off x="938613" y="531199"/>
        <a:ext cx="364814" cy="313627"/>
      </dsp:txXfrm>
    </dsp:sp>
    <dsp:sp modelId="{E8B408DF-F4A5-478A-A6BB-EBCAE8AD45B2}">
      <dsp:nvSpPr>
        <dsp:cNvPr id="0" name=""/>
        <dsp:cNvSpPr/>
      </dsp:nvSpPr>
      <dsp:spPr>
        <a:xfrm>
          <a:off x="460953" y="244058"/>
          <a:ext cx="443743" cy="44374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dirty="0"/>
        </a:p>
      </dsp:txBody>
      <dsp:txXfrm>
        <a:off x="572667" y="356447"/>
        <a:ext cx="220315" cy="218965"/>
      </dsp:txXfrm>
    </dsp:sp>
    <dsp:sp modelId="{2A03833B-4A42-4A6C-A31D-59C95328C846}">
      <dsp:nvSpPr>
        <dsp:cNvPr id="0" name=""/>
        <dsp:cNvSpPr/>
      </dsp:nvSpPr>
      <dsp:spPr>
        <a:xfrm>
          <a:off x="794984" y="310623"/>
          <a:ext cx="750480" cy="750480"/>
        </a:xfrm>
        <a:prstGeom prst="circularArrow">
          <a:avLst>
            <a:gd name="adj1" fmla="val 4878"/>
            <a:gd name="adj2" fmla="val 312630"/>
            <a:gd name="adj3" fmla="val 2687697"/>
            <a:gd name="adj4" fmla="val 16007818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E81C7-C5E7-41D4-B239-83B11D162B51}">
      <dsp:nvSpPr>
        <dsp:cNvPr id="0" name=""/>
        <dsp:cNvSpPr/>
      </dsp:nvSpPr>
      <dsp:spPr>
        <a:xfrm>
          <a:off x="382366" y="159114"/>
          <a:ext cx="567436" cy="5674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2466B9-1E0F-4720-8355-D4616E844910}">
      <dsp:nvSpPr>
        <dsp:cNvPr id="0" name=""/>
        <dsp:cNvSpPr/>
      </dsp:nvSpPr>
      <dsp:spPr>
        <a:xfrm>
          <a:off x="815947" y="388275"/>
          <a:ext cx="610146" cy="61014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 dirty="0"/>
        </a:p>
      </dsp:txBody>
      <dsp:txXfrm>
        <a:off x="938613" y="531199"/>
        <a:ext cx="364814" cy="313627"/>
      </dsp:txXfrm>
    </dsp:sp>
    <dsp:sp modelId="{E8B408DF-F4A5-478A-A6BB-EBCAE8AD45B2}">
      <dsp:nvSpPr>
        <dsp:cNvPr id="0" name=""/>
        <dsp:cNvSpPr/>
      </dsp:nvSpPr>
      <dsp:spPr>
        <a:xfrm>
          <a:off x="460953" y="244058"/>
          <a:ext cx="443743" cy="44374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 dirty="0"/>
        </a:p>
      </dsp:txBody>
      <dsp:txXfrm>
        <a:off x="572667" y="356447"/>
        <a:ext cx="220315" cy="218965"/>
      </dsp:txXfrm>
    </dsp:sp>
    <dsp:sp modelId="{2A03833B-4A42-4A6C-A31D-59C95328C846}">
      <dsp:nvSpPr>
        <dsp:cNvPr id="0" name=""/>
        <dsp:cNvSpPr/>
      </dsp:nvSpPr>
      <dsp:spPr>
        <a:xfrm>
          <a:off x="794984" y="310623"/>
          <a:ext cx="750480" cy="750480"/>
        </a:xfrm>
        <a:prstGeom prst="circularArrow">
          <a:avLst>
            <a:gd name="adj1" fmla="val 4878"/>
            <a:gd name="adj2" fmla="val 312630"/>
            <a:gd name="adj3" fmla="val 2687697"/>
            <a:gd name="adj4" fmla="val 16007818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E81C7-C5E7-41D4-B239-83B11D162B51}">
      <dsp:nvSpPr>
        <dsp:cNvPr id="0" name=""/>
        <dsp:cNvSpPr/>
      </dsp:nvSpPr>
      <dsp:spPr>
        <a:xfrm>
          <a:off x="382366" y="159114"/>
          <a:ext cx="567436" cy="5674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50710-B8B7-4D8F-BDE7-5C763412CDFD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06ACB-0641-497D-A6F6-17171FCA9B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97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le projet de stage et son contexte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132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Expliciter la mission globale (et les enjeux) ; Identifier les objectifs de la mission et les résultats attendus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162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Expliciter la mission globale (et les enjeux) ; Identifier les objectifs de la mission et les résultats attendus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5573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Expliciter la mission globale (et les enjeux) ; Identifier les objectifs de la mission et les résultats attendus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544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Pénalités pouvant aller jusqu’à plusieurs 100k€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161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Expliciter la mission globale (et les enjeux) ; Identifier les objectifs de la mission et les résultats attendus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962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Algorithme systématique = </a:t>
            </a:r>
            <a:r>
              <a:rPr lang="fr-FR" dirty="0" err="1"/>
              <a:t>baseline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462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la méthodologie choisie (organisation, méthodes utilisées, collaborations, contributions aux hypothèses et choix effectués, questions soulevées…) ;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749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la méthodologie choisie (organisation, méthodes utilisées, collaborations, contributions aux hypothèses et choix effectués, questions soulevées…) ;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487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84F92-5EE9-BBB7-CBAC-7D4A95EBF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00D1A09-87F2-E570-53FF-C33D8C0CB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0DE4C35-A90C-D67A-6C74-ADEBA72E7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E9574A-72E3-A0AA-0B09-FC9FFA6356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752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Utiliser</a:t>
            </a:r>
            <a:r>
              <a:rPr lang="en-US" dirty="0"/>
              <a:t> </a:t>
            </a:r>
            <a:r>
              <a:rPr lang="en-US" dirty="0" err="1"/>
              <a:t>toutes</a:t>
            </a:r>
            <a:r>
              <a:rPr lang="en-US" dirty="0"/>
              <a:t> les données</a:t>
            </a:r>
          </a:p>
          <a:p>
            <a:r>
              <a:rPr lang="en-US" dirty="0" err="1"/>
              <a:t>Meilleurs</a:t>
            </a:r>
            <a:r>
              <a:rPr lang="en-US" dirty="0"/>
              <a:t> embeddings</a:t>
            </a:r>
          </a:p>
          <a:p>
            <a:r>
              <a:rPr lang="en-US" dirty="0" err="1"/>
              <a:t>Représentation</a:t>
            </a:r>
            <a:r>
              <a:rPr lang="en-US" dirty="0"/>
              <a:t> interne d’un </a:t>
            </a:r>
            <a:r>
              <a:rPr lang="en-US" dirty="0" err="1"/>
              <a:t>objet</a:t>
            </a:r>
            <a:r>
              <a:rPr lang="en-US" dirty="0"/>
              <a:t> au réseau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188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577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la méthodologie choisie (organisation, méthodes utilisées, collaborations, contributions aux hypothèses et choix effectués, questions soulevées…) ;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1035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9238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643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7690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643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735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546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4328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88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26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Montage particulier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6248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7301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719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186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5904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87168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architecture des sous couches</a:t>
            </a:r>
            <a:r>
              <a:rPr lang="fr-FR" baseline="0" dirty="0"/>
              <a:t> en annexe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539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architecture des sous couches</a:t>
            </a:r>
            <a:r>
              <a:rPr lang="fr-FR" baseline="0" dirty="0"/>
              <a:t> en annexe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161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Mettre architecture des sous couches</a:t>
            </a:r>
            <a:r>
              <a:rPr lang="fr-FR" baseline="0" dirty="0"/>
              <a:t> en annexe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082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clairement les résultats obtenus, les commenter, et les restituer dans la perspective globale du projet ;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7199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clairement les résultats obtenus, les commenter, et les restituer dans la perspective globale du projet ;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921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l'entreprise ou l'organisme d'accueil en abordant si possible les pratiques de l’entreprise en matière d’engagement social, sociétal et de gouvernance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268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Effectuer une analyse critique et constructive des difficultés rencontrées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14463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Prise de recul à chaque étape : méthodologie employée, réflexion sur les impacts finaux du projet (économiques, organisationnels, sociétaux, environnementaux …);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0300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Prise de recul à chaque étape : méthodologie employée, réflexion sur les impacts finaux du projet (économiques, organisationnels, sociétaux, environnementaux …);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9957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Prise de recul à chaque étape : méthodologie employée, réflexion sur les impacts finaux du projet (économiques, organisationnels, sociétaux, environnementaux …);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4319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les compétences mobilisées, illustrées par des exemples concrets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9639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0603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425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528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1073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569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l'entreprise ou l'organisme d'accueil en abordant si possible les pratiques de l’entreprise en matière d’engagement social, sociétal et de gouvernance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9360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0431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06245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62816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8484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685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5765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31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9024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2697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244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l'entreprise ou l'organisme d'accueil en abordant si possible les pratiques de l’entreprise en matière d’engagement social, sociétal et de gouvernance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52359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8803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9268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6224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9121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96170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Réfléchir au bilan à tirer de cette expérience, en lien avec son projet professionnel.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109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Présenter l'entreprise ou l'organisme d'accueil en abordant si possible les pratiques de l’entreprise en matière d’engagement social, sociétal et de gouvernance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47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Expliquer les conditions de déroulement du Stage de Fin d’Etudes (structure d’accueil, missions du service, interlocuteurs, etc.)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05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Expliciter la mission globale (et les enjeux) ; Identifier les objectifs de la mission et les résultats attendus ;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06ACB-0641-497D-A6F6-17171FCA9B1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68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orme libre 26"/>
          <p:cNvSpPr/>
          <p:nvPr userDrawn="1"/>
        </p:nvSpPr>
        <p:spPr>
          <a:xfrm rot="8100000">
            <a:off x="615594" y="2990457"/>
            <a:ext cx="3639216" cy="4029858"/>
          </a:xfrm>
          <a:custGeom>
            <a:avLst/>
            <a:gdLst>
              <a:gd name="connsiteX0" fmla="*/ 0 w 3639216"/>
              <a:gd name="connsiteY0" fmla="*/ 4029858 h 4029858"/>
              <a:gd name="connsiteX1" fmla="*/ 0 w 3639216"/>
              <a:gd name="connsiteY1" fmla="*/ 2386471 h 4029858"/>
              <a:gd name="connsiteX2" fmla="*/ 0 w 3639216"/>
              <a:gd name="connsiteY2" fmla="*/ 0 h 4029858"/>
              <a:gd name="connsiteX3" fmla="*/ 3639216 w 3639216"/>
              <a:gd name="connsiteY3" fmla="*/ 3639216 h 4029858"/>
              <a:gd name="connsiteX4" fmla="*/ 3248574 w 3639216"/>
              <a:gd name="connsiteY4" fmla="*/ 4029858 h 402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9216" h="4029858">
                <a:moveTo>
                  <a:pt x="0" y="4029858"/>
                </a:moveTo>
                <a:lnTo>
                  <a:pt x="0" y="2386471"/>
                </a:lnTo>
                <a:lnTo>
                  <a:pt x="0" y="0"/>
                </a:lnTo>
                <a:lnTo>
                  <a:pt x="3639216" y="3639216"/>
                </a:lnTo>
                <a:lnTo>
                  <a:pt x="3248574" y="402985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orme libre 27"/>
          <p:cNvSpPr/>
          <p:nvPr userDrawn="1"/>
        </p:nvSpPr>
        <p:spPr>
          <a:xfrm rot="8100000">
            <a:off x="-2098600" y="-475418"/>
            <a:ext cx="6492725" cy="3246363"/>
          </a:xfrm>
          <a:custGeom>
            <a:avLst/>
            <a:gdLst>
              <a:gd name="connsiteX0" fmla="*/ 3244147 w 6492725"/>
              <a:gd name="connsiteY0" fmla="*/ 3244147 h 3246363"/>
              <a:gd name="connsiteX1" fmla="*/ 0 w 6492725"/>
              <a:gd name="connsiteY1" fmla="*/ 0 h 3246363"/>
              <a:gd name="connsiteX2" fmla="*/ 3244147 w 6492725"/>
              <a:gd name="connsiteY2" fmla="*/ 0 h 3246363"/>
              <a:gd name="connsiteX3" fmla="*/ 3246363 w 6492725"/>
              <a:gd name="connsiteY3" fmla="*/ 3246363 h 3246363"/>
              <a:gd name="connsiteX4" fmla="*/ 3244148 w 6492725"/>
              <a:gd name="connsiteY4" fmla="*/ 3244148 h 3246363"/>
              <a:gd name="connsiteX5" fmla="*/ 3244148 w 6492725"/>
              <a:gd name="connsiteY5" fmla="*/ 0 h 3246363"/>
              <a:gd name="connsiteX6" fmla="*/ 6492725 w 6492725"/>
              <a:gd name="connsiteY6" fmla="*/ 0 h 324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2725" h="3246363">
                <a:moveTo>
                  <a:pt x="3244147" y="3244147"/>
                </a:moveTo>
                <a:lnTo>
                  <a:pt x="0" y="0"/>
                </a:lnTo>
                <a:lnTo>
                  <a:pt x="3244147" y="0"/>
                </a:lnTo>
                <a:close/>
                <a:moveTo>
                  <a:pt x="3246363" y="3246363"/>
                </a:moveTo>
                <a:lnTo>
                  <a:pt x="3244148" y="3244148"/>
                </a:lnTo>
                <a:lnTo>
                  <a:pt x="3244148" y="0"/>
                </a:lnTo>
                <a:lnTo>
                  <a:pt x="6492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orme libre 28"/>
          <p:cNvSpPr/>
          <p:nvPr userDrawn="1"/>
        </p:nvSpPr>
        <p:spPr>
          <a:xfrm rot="2700000">
            <a:off x="4980926" y="-217905"/>
            <a:ext cx="5213039" cy="6463568"/>
          </a:xfrm>
          <a:custGeom>
            <a:avLst/>
            <a:gdLst>
              <a:gd name="connsiteX0" fmla="*/ 0 w 5213039"/>
              <a:gd name="connsiteY0" fmla="*/ 1576035 h 6463568"/>
              <a:gd name="connsiteX1" fmla="*/ 1576035 w 5213039"/>
              <a:gd name="connsiteY1" fmla="*/ 0 h 6463568"/>
              <a:gd name="connsiteX2" fmla="*/ 5213039 w 5213039"/>
              <a:gd name="connsiteY2" fmla="*/ 3637004 h 6463568"/>
              <a:gd name="connsiteX3" fmla="*/ 3642725 w 5213039"/>
              <a:gd name="connsiteY3" fmla="*/ 5207318 h 6463568"/>
              <a:gd name="connsiteX4" fmla="*/ 2386474 w 5213039"/>
              <a:gd name="connsiteY4" fmla="*/ 6463568 h 6463568"/>
              <a:gd name="connsiteX5" fmla="*/ 0 w 5213039"/>
              <a:gd name="connsiteY5" fmla="*/ 6463568 h 646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13039" h="6463568">
                <a:moveTo>
                  <a:pt x="0" y="1576035"/>
                </a:moveTo>
                <a:lnTo>
                  <a:pt x="1576035" y="0"/>
                </a:lnTo>
                <a:lnTo>
                  <a:pt x="5213039" y="3637004"/>
                </a:lnTo>
                <a:lnTo>
                  <a:pt x="3642725" y="5207318"/>
                </a:lnTo>
                <a:lnTo>
                  <a:pt x="2386474" y="6463568"/>
                </a:lnTo>
                <a:lnTo>
                  <a:pt x="0" y="64635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5002020"/>
            <a:ext cx="265114" cy="135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5A925B50-B4A0-4EE0-96F5-03352B4FDB82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5002020"/>
            <a:ext cx="266400" cy="135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5002020"/>
            <a:ext cx="266400" cy="135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7" y="688180"/>
            <a:ext cx="5251448" cy="3359945"/>
          </a:xfrm>
        </p:spPr>
        <p:txBody>
          <a:bodyPr anchor="ctr" anchorCtr="0"/>
          <a:lstStyle>
            <a:lvl1pPr algn="r">
              <a:defRPr sz="3400" b="1" cap="all">
                <a:solidFill>
                  <a:schemeClr val="bg1"/>
                </a:solidFill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TITRE</a:t>
            </a:r>
          </a:p>
        </p:txBody>
      </p:sp>
      <p:pic>
        <p:nvPicPr>
          <p:cNvPr id="30" name="Image 29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16754" y="507900"/>
            <a:ext cx="1944000" cy="11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e libre 24"/>
          <p:cNvSpPr/>
          <p:nvPr userDrawn="1"/>
        </p:nvSpPr>
        <p:spPr>
          <a:xfrm>
            <a:off x="0" y="0"/>
            <a:ext cx="3810001" cy="2664618"/>
          </a:xfrm>
          <a:custGeom>
            <a:avLst/>
            <a:gdLst>
              <a:gd name="connsiteX0" fmla="*/ 0 w 3810001"/>
              <a:gd name="connsiteY0" fmla="*/ 0 h 2664618"/>
              <a:gd name="connsiteX1" fmla="*/ 3810001 w 3810001"/>
              <a:gd name="connsiteY1" fmla="*/ 0 h 2664618"/>
              <a:gd name="connsiteX2" fmla="*/ 1145383 w 3810001"/>
              <a:gd name="connsiteY2" fmla="*/ 2664618 h 2664618"/>
              <a:gd name="connsiteX3" fmla="*/ 0 w 3810001"/>
              <a:gd name="connsiteY3" fmla="*/ 1519236 h 2664618"/>
              <a:gd name="connsiteX4" fmla="*/ 0 w 3810001"/>
              <a:gd name="connsiteY4" fmla="*/ 0 h 2664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1" h="2664618">
                <a:moveTo>
                  <a:pt x="0" y="0"/>
                </a:moveTo>
                <a:lnTo>
                  <a:pt x="3810001" y="0"/>
                </a:lnTo>
                <a:lnTo>
                  <a:pt x="1145383" y="2664618"/>
                </a:lnTo>
                <a:lnTo>
                  <a:pt x="0" y="151923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 userDrawn="1"/>
        </p:nvSpPr>
        <p:spPr>
          <a:xfrm>
            <a:off x="1145383" y="0"/>
            <a:ext cx="7998617" cy="5143500"/>
          </a:xfrm>
          <a:custGeom>
            <a:avLst/>
            <a:gdLst>
              <a:gd name="connsiteX0" fmla="*/ 2664618 w 7998617"/>
              <a:gd name="connsiteY0" fmla="*/ 0 h 5143500"/>
              <a:gd name="connsiteX1" fmla="*/ 7998617 w 7998617"/>
              <a:gd name="connsiteY1" fmla="*/ 0 h 5143500"/>
              <a:gd name="connsiteX2" fmla="*/ 7998617 w 7998617"/>
              <a:gd name="connsiteY2" fmla="*/ 5143500 h 5143500"/>
              <a:gd name="connsiteX3" fmla="*/ 2478882 w 7998617"/>
              <a:gd name="connsiteY3" fmla="*/ 5143500 h 5143500"/>
              <a:gd name="connsiteX4" fmla="*/ 0 w 7998617"/>
              <a:gd name="connsiteY4" fmla="*/ 2664618 h 5143500"/>
              <a:gd name="connsiteX5" fmla="*/ 2664618 w 7998617"/>
              <a:gd name="connsiteY5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98617" h="5143500">
                <a:moveTo>
                  <a:pt x="2664618" y="0"/>
                </a:moveTo>
                <a:lnTo>
                  <a:pt x="7998617" y="0"/>
                </a:lnTo>
                <a:lnTo>
                  <a:pt x="7998617" y="5143500"/>
                </a:lnTo>
                <a:lnTo>
                  <a:pt x="2478882" y="5143500"/>
                </a:lnTo>
                <a:lnTo>
                  <a:pt x="0" y="2664618"/>
                </a:lnTo>
                <a:lnTo>
                  <a:pt x="266461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5002020"/>
            <a:ext cx="265114" cy="135000"/>
          </a:xfrm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B17963E1-7CDC-43C8-A104-DB9DE9B46DC2}" type="datetime1">
              <a:rPr lang="fr-FR" smtClean="0"/>
              <a:t>26/11/2024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5002020"/>
            <a:ext cx="266400" cy="135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5002020"/>
            <a:ext cx="266400" cy="135000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73189" y="688180"/>
            <a:ext cx="7081836" cy="3369470"/>
          </a:xfrm>
        </p:spPr>
        <p:txBody>
          <a:bodyPr anchor="ctr" anchorCtr="0"/>
          <a:lstStyle>
            <a:lvl1pPr algn="r">
              <a:defRPr sz="3400" b="0" cap="all">
                <a:solidFill>
                  <a:schemeClr val="bg1"/>
                </a:solidFill>
              </a:defRPr>
            </a:lvl1pPr>
            <a:lvl2pPr algn="r">
              <a:defRPr sz="3400" b="1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Chapitre</a:t>
            </a:r>
          </a:p>
          <a:p>
            <a:pPr lvl="1"/>
            <a:r>
              <a:rPr lang="fr-FR" dirty="0"/>
              <a:t>Chapitre</a:t>
            </a:r>
          </a:p>
        </p:txBody>
      </p:sp>
      <p:pic>
        <p:nvPicPr>
          <p:cNvPr id="27" name="Image 26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39552" y="3953662"/>
            <a:ext cx="1224000" cy="7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7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4"/>
          <p:cNvSpPr/>
          <p:nvPr userDrawn="1"/>
        </p:nvSpPr>
        <p:spPr>
          <a:xfrm>
            <a:off x="1145383" y="0"/>
            <a:ext cx="7998617" cy="5143500"/>
          </a:xfrm>
          <a:custGeom>
            <a:avLst/>
            <a:gdLst>
              <a:gd name="connsiteX0" fmla="*/ 2664618 w 7998617"/>
              <a:gd name="connsiteY0" fmla="*/ 0 h 5143500"/>
              <a:gd name="connsiteX1" fmla="*/ 7998617 w 7998617"/>
              <a:gd name="connsiteY1" fmla="*/ 0 h 5143500"/>
              <a:gd name="connsiteX2" fmla="*/ 7998617 w 7998617"/>
              <a:gd name="connsiteY2" fmla="*/ 5143500 h 5143500"/>
              <a:gd name="connsiteX3" fmla="*/ 2478882 w 7998617"/>
              <a:gd name="connsiteY3" fmla="*/ 5143500 h 5143500"/>
              <a:gd name="connsiteX4" fmla="*/ 0 w 7998617"/>
              <a:gd name="connsiteY4" fmla="*/ 2664618 h 5143500"/>
              <a:gd name="connsiteX5" fmla="*/ 2664618 w 7998617"/>
              <a:gd name="connsiteY5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98617" h="5143500">
                <a:moveTo>
                  <a:pt x="2664618" y="0"/>
                </a:moveTo>
                <a:lnTo>
                  <a:pt x="7998617" y="0"/>
                </a:lnTo>
                <a:lnTo>
                  <a:pt x="7998617" y="5143500"/>
                </a:lnTo>
                <a:lnTo>
                  <a:pt x="2478882" y="5143500"/>
                </a:lnTo>
                <a:lnTo>
                  <a:pt x="0" y="2664618"/>
                </a:lnTo>
                <a:lnTo>
                  <a:pt x="2664618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 userDrawn="1"/>
        </p:nvSpPr>
        <p:spPr>
          <a:xfrm>
            <a:off x="0" y="2664618"/>
            <a:ext cx="3624265" cy="2478882"/>
          </a:xfrm>
          <a:custGeom>
            <a:avLst/>
            <a:gdLst>
              <a:gd name="connsiteX0" fmla="*/ 1145383 w 3624265"/>
              <a:gd name="connsiteY0" fmla="*/ 0 h 2478882"/>
              <a:gd name="connsiteX1" fmla="*/ 3624265 w 3624265"/>
              <a:gd name="connsiteY1" fmla="*/ 2478882 h 2478882"/>
              <a:gd name="connsiteX2" fmla="*/ 0 w 3624265"/>
              <a:gd name="connsiteY2" fmla="*/ 2478882 h 2478882"/>
              <a:gd name="connsiteX3" fmla="*/ 0 w 3624265"/>
              <a:gd name="connsiteY3" fmla="*/ 1145383 h 2478882"/>
              <a:gd name="connsiteX4" fmla="*/ 1145383 w 3624265"/>
              <a:gd name="connsiteY4" fmla="*/ 0 h 2478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4265" h="2478882">
                <a:moveTo>
                  <a:pt x="1145383" y="0"/>
                </a:moveTo>
                <a:lnTo>
                  <a:pt x="3624265" y="2478882"/>
                </a:lnTo>
                <a:lnTo>
                  <a:pt x="0" y="2478882"/>
                </a:lnTo>
                <a:lnTo>
                  <a:pt x="0" y="1145383"/>
                </a:lnTo>
                <a:lnTo>
                  <a:pt x="1145383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736380"/>
            <a:ext cx="3883025" cy="4095970"/>
          </a:xfrm>
        </p:spPr>
        <p:txBody>
          <a:bodyPr anchor="t" anchorCtr="0"/>
          <a:lstStyle>
            <a:lvl1pPr marL="342900" indent="-342900" algn="l">
              <a:spcBef>
                <a:spcPts val="240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+mj-lt"/>
              <a:buAutoNum type="arabicPeriod"/>
              <a:defRPr sz="1650" b="1" cap="all">
                <a:solidFill>
                  <a:schemeClr val="bg2"/>
                </a:solidFill>
              </a:defRPr>
            </a:lvl1pPr>
            <a:lvl2pPr marL="342000" indent="0" algn="l">
              <a:lnSpc>
                <a:spcPct val="130000"/>
              </a:lnSpc>
              <a:defRPr sz="1200" b="0" cap="none" baseline="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1.1 Deuxième niveau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539552" y="656897"/>
            <a:ext cx="2658318" cy="340202"/>
          </a:xfrm>
        </p:spPr>
        <p:txBody>
          <a:bodyPr/>
          <a:lstStyle>
            <a:lvl1pPr>
              <a:defRPr sz="25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pic>
        <p:nvPicPr>
          <p:cNvPr id="17" name="Image 16" descr="logo_couv_1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39552" y="3953662"/>
            <a:ext cx="1224000" cy="7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7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96000" y="0"/>
            <a:ext cx="7231938" cy="450000"/>
          </a:xfrm>
        </p:spPr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43550"/>
            <a:ext cx="7231938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396000" y="1055689"/>
            <a:ext cx="8359063" cy="329882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58FB96F-DFF7-4C48-8378-5B53001976E7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120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96000" y="0"/>
            <a:ext cx="7231938" cy="450000"/>
          </a:xfrm>
        </p:spPr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43550"/>
            <a:ext cx="7231938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396000" y="1055689"/>
            <a:ext cx="8359063" cy="329882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7627938" y="4565650"/>
            <a:ext cx="608012" cy="2667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366DA6C-10C5-4E46-8316-7692C37034F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259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42800"/>
            <a:ext cx="7232400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396000" y="1055688"/>
            <a:ext cx="3888000" cy="329842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4572000" y="1055688"/>
            <a:ext cx="3883025" cy="329842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0513BFD-62B0-4073-A514-782319D32D18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76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2 colonnes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96000" y="442800"/>
            <a:ext cx="7232400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4"/>
          </p:nvPr>
        </p:nvSpPr>
        <p:spPr bwMode="gray">
          <a:xfrm>
            <a:off x="396000" y="1054800"/>
            <a:ext cx="3888000" cy="329803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5"/>
          </p:nvPr>
        </p:nvSpPr>
        <p:spPr bwMode="gray">
          <a:xfrm>
            <a:off x="4572000" y="1055688"/>
            <a:ext cx="3883025" cy="329842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627938" y="4565650"/>
            <a:ext cx="608012" cy="2667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  <p:sp>
        <p:nvSpPr>
          <p:cNvPr id="16" name="Espace réservé de la date 1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0693326-0BFF-4515-A562-13C377BDD194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9676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000" y="1116000"/>
            <a:ext cx="3816000" cy="306000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96000" y="442800"/>
            <a:ext cx="7228800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4572000" y="1054800"/>
            <a:ext cx="3883025" cy="329803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FA9E3EE9-032B-4CBD-81EA-7D5DCA3A9A1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599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visuel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10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396000" y="1116000"/>
            <a:ext cx="3816000" cy="3060000"/>
          </a:xfrm>
        </p:spPr>
        <p:txBody>
          <a:bodyPr tIns="900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Sélectionner l’icône pour insérer une image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fr-FR" noProof="0" dirty="0"/>
              <a:t>Chapitre 0 : Titre</a:t>
            </a:r>
            <a:endParaRPr lang="fr-FR" dirty="0"/>
          </a:p>
        </p:txBody>
      </p:sp>
      <p:sp>
        <p:nvSpPr>
          <p:cNvPr id="14" name="Espace réservé du texte 8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96000" y="442800"/>
            <a:ext cx="7228800" cy="276090"/>
          </a:xfrm>
        </p:spPr>
        <p:txBody>
          <a:bodyPr/>
          <a:lstStyle>
            <a:lvl1pPr>
              <a:defRPr sz="16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0.0 Titre</a:t>
            </a:r>
          </a:p>
        </p:txBody>
      </p:sp>
      <p:sp>
        <p:nvSpPr>
          <p:cNvPr id="15" name="Espace réservé du contenu 2"/>
          <p:cNvSpPr>
            <a:spLocks noGrp="1"/>
          </p:cNvSpPr>
          <p:nvPr>
            <p:ph idx="15" hasCustomPrompt="1"/>
          </p:nvPr>
        </p:nvSpPr>
        <p:spPr bwMode="gray">
          <a:xfrm>
            <a:off x="4572000" y="1054800"/>
            <a:ext cx="3883025" cy="3298031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0" name="Espace réservé pour une image  10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7627938" y="4565650"/>
            <a:ext cx="608012" cy="266700"/>
          </a:xfrm>
        </p:spPr>
        <p:txBody>
          <a:bodyPr tIns="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fr-FR" noProof="0" dirty="0"/>
              <a:t>Logotype</a:t>
            </a:r>
            <a:br>
              <a:rPr lang="fr-FR" noProof="0" dirty="0"/>
            </a:br>
            <a:r>
              <a:rPr lang="fr-FR" noProof="0" dirty="0"/>
              <a:t>partenaire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EEC799A-94A3-4CEA-9A45-E94A055707D1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2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0"/>
            <a:ext cx="9144000" cy="756000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96000" y="0"/>
            <a:ext cx="7231938" cy="45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/>
              <a:t>Chapitre 0 :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96000" y="1056085"/>
            <a:ext cx="8366125" cy="32984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322888" y="4565650"/>
            <a:ext cx="1980000" cy="2882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4013C38A-8A2C-4A5B-9F6E-6E0C25D068BB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2279650" y="4565650"/>
            <a:ext cx="2652126" cy="288256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cap="all" baseline="0">
                <a:solidFill>
                  <a:schemeClr val="accent5"/>
                </a:solidFill>
              </a:defRPr>
            </a:lvl1pPr>
          </a:lstStyle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7627938" y="214536"/>
            <a:ext cx="1127125" cy="3036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350" b="0" cap="all" baseline="0"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 descr="logo_couv_1.pdf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3675" y="4433896"/>
            <a:ext cx="856800" cy="5048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0" r:id="rId3"/>
    <p:sldLayoutId id="2147483669" r:id="rId4"/>
    <p:sldLayoutId id="2147483676" r:id="rId5"/>
    <p:sldLayoutId id="2147483671" r:id="rId6"/>
    <p:sldLayoutId id="2147483673" r:id="rId7"/>
    <p:sldLayoutId id="2147483677" r:id="rId8"/>
    <p:sldLayoutId id="2147483672" r:id="rId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22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2000" b="0" kern="1200" cap="none" baseline="0">
          <a:solidFill>
            <a:schemeClr val="accent5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900" b="1" kern="1200" cap="none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3pPr>
      <a:lvl4pPr marL="2667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80000"/>
        <a:buFont typeface="Arial" panose="020B0604020202020204" pitchFamily="34" charset="0"/>
        <a:buChar char="►"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4pPr>
      <a:lvl5pPr marL="4476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-"/>
        <a:defRPr sz="1800" kern="1200" cap="none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42900" indent="-342900" algn="l" defTabSz="914400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Char char="►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1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9.png"/><Relationship Id="rId5" Type="http://schemas.openxmlformats.org/officeDocument/2006/relationships/image" Target="../media/image16.png"/><Relationship Id="rId10" Type="http://schemas.openxmlformats.org/officeDocument/2006/relationships/image" Target="../media/image48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51.png"/><Relationship Id="rId5" Type="http://schemas.openxmlformats.org/officeDocument/2006/relationships/image" Target="../media/image16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16.png"/><Relationship Id="rId10" Type="http://schemas.openxmlformats.org/officeDocument/2006/relationships/image" Target="../media/image43.png"/><Relationship Id="rId4" Type="http://schemas.openxmlformats.org/officeDocument/2006/relationships/image" Target="../media/image5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eg"/><Relationship Id="rId5" Type="http://schemas.openxmlformats.org/officeDocument/2006/relationships/image" Target="../media/image5.png"/><Relationship Id="rId4" Type="http://schemas.openxmlformats.org/officeDocument/2006/relationships/image" Target="../media/image5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jpg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57.gif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6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6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71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4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C05-9787-48FC-B325-043E9967435A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4572000" y="1276350"/>
            <a:ext cx="4187825" cy="3359945"/>
          </a:xfrm>
        </p:spPr>
        <p:txBody>
          <a:bodyPr/>
          <a:lstStyle/>
          <a:p>
            <a:pPr algn="ctr"/>
            <a:endParaRPr lang="pt-BR" dirty="0"/>
          </a:p>
          <a:p>
            <a:r>
              <a:rPr lang="pt-BR" dirty="0"/>
              <a:t>Soutenance sfe</a:t>
            </a:r>
          </a:p>
          <a:p>
            <a:endParaRPr lang="pt-BR" dirty="0"/>
          </a:p>
          <a:p>
            <a:pPr algn="ctr"/>
            <a:r>
              <a:rPr lang="fr-FR" sz="2400" dirty="0"/>
              <a:t>Computer vision pour la détection d’erreurs</a:t>
            </a:r>
          </a:p>
          <a:p>
            <a:endParaRPr lang="fr-FR" dirty="0"/>
          </a:p>
        </p:txBody>
      </p:sp>
      <p:sp>
        <p:nvSpPr>
          <p:cNvPr id="6" name="Espace réservé du texte 4"/>
          <p:cNvSpPr txBox="1">
            <a:spLocks/>
          </p:cNvSpPr>
          <p:nvPr/>
        </p:nvSpPr>
        <p:spPr bwMode="gray">
          <a:xfrm>
            <a:off x="-533400" y="4400550"/>
            <a:ext cx="2667000" cy="8453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3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3400" b="0" kern="1200" cap="all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-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Char char="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dirty="0"/>
              <a:t>TAF dasci</a:t>
            </a:r>
            <a:endParaRPr lang="fr-FR" sz="2000" dirty="0"/>
          </a:p>
        </p:txBody>
      </p:sp>
      <p:sp>
        <p:nvSpPr>
          <p:cNvPr id="7" name="Espace réservé du texte 4"/>
          <p:cNvSpPr txBox="1">
            <a:spLocks/>
          </p:cNvSpPr>
          <p:nvPr/>
        </p:nvSpPr>
        <p:spPr bwMode="gray">
          <a:xfrm>
            <a:off x="5410200" y="4400550"/>
            <a:ext cx="3733800" cy="84534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3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3400" b="0" kern="1200" cap="all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-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Char char="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dirty="0"/>
              <a:t>Antoine perrin--delort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37920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1.2</a:t>
            </a:r>
            <a:r>
              <a:rPr lang="fr-FR" dirty="0"/>
              <a:t> Conditions du stage : Structure d’accueil &amp; interlocuteurs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32ACAFCA-8C6C-47A4-B96E-D20F89C61993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00" y="1024347"/>
            <a:ext cx="3511025" cy="1473080"/>
          </a:xfrm>
          <a:prstGeom prst="rect">
            <a:avLst/>
          </a:prstGeom>
        </p:spPr>
      </p:pic>
      <p:sp>
        <p:nvSpPr>
          <p:cNvPr id="15" name="Espace réservé du contenu 29"/>
          <p:cNvSpPr>
            <a:spLocks noGrp="1"/>
          </p:cNvSpPr>
          <p:nvPr>
            <p:ph idx="15"/>
          </p:nvPr>
        </p:nvSpPr>
        <p:spPr>
          <a:xfrm>
            <a:off x="575574" y="2787113"/>
            <a:ext cx="3032427" cy="1219200"/>
          </a:xfrm>
        </p:spPr>
        <p:txBody>
          <a:bodyPr/>
          <a:lstStyle/>
          <a:p>
            <a:pPr lvl="2"/>
            <a:r>
              <a:rPr lang="fr-FR" dirty="0"/>
              <a:t>SDP élabore plans de :</a:t>
            </a:r>
          </a:p>
          <a:p>
            <a:pPr lvl="2"/>
            <a:endParaRPr lang="fr-FR" dirty="0"/>
          </a:p>
          <a:p>
            <a:pPr lvl="3"/>
            <a:r>
              <a:rPr lang="en-US" dirty="0"/>
              <a:t>Confinements du GNL (CSA &amp; CSB)</a:t>
            </a:r>
          </a:p>
          <a:p>
            <a:pPr lvl="3"/>
            <a:r>
              <a:rPr lang="en-US" dirty="0"/>
              <a:t>Manutention du GNL (HS)</a:t>
            </a:r>
          </a:p>
        </p:txBody>
      </p:sp>
      <p:pic>
        <p:nvPicPr>
          <p:cNvPr id="17" name="Picture 4" descr="MP DATA Great Place to Work Fr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53" y="2602977"/>
            <a:ext cx="2434575" cy="172122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603127"/>
            <a:ext cx="2445747" cy="172122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881754"/>
            <a:ext cx="2450393" cy="17212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728" y="881754"/>
            <a:ext cx="2438400" cy="1721223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091788" y="2073068"/>
            <a:ext cx="1710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u="sng" dirty="0">
                <a:solidFill>
                  <a:schemeClr val="bg1">
                    <a:lumMod val="50000"/>
                  </a:schemeClr>
                </a:solidFill>
              </a:rPr>
              <a:t>Diagramme de la SDP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468566" y="4360299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u="sng" dirty="0">
                <a:solidFill>
                  <a:schemeClr val="bg1">
                    <a:lumMod val="50000"/>
                  </a:schemeClr>
                </a:solidFill>
              </a:rPr>
              <a:t>Exemple de plans de la SDP</a:t>
            </a:r>
            <a:endParaRPr lang="en-US" sz="12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8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1.3</a:t>
            </a:r>
            <a:r>
              <a:rPr lang="fr-FR" dirty="0"/>
              <a:t> Présentation de la mission : Quelques ordres de grandeur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D3E61D4-9213-4E8D-BDBE-A74F57834BCD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81" b="-2191"/>
          <a:stretch/>
        </p:blipFill>
        <p:spPr>
          <a:xfrm>
            <a:off x="4800600" y="742950"/>
            <a:ext cx="3816000" cy="3657600"/>
          </a:xfrm>
        </p:spPr>
      </p:pic>
      <p:sp>
        <p:nvSpPr>
          <p:cNvPr id="10" name="Espace réservé du contenu 12"/>
          <p:cNvSpPr>
            <a:spLocks noGrp="1"/>
          </p:cNvSpPr>
          <p:nvPr>
            <p:ph idx="15"/>
          </p:nvPr>
        </p:nvSpPr>
        <p:spPr>
          <a:xfrm>
            <a:off x="807403" y="1161690"/>
            <a:ext cx="3883025" cy="3298428"/>
          </a:xfrm>
        </p:spPr>
        <p:txBody>
          <a:bodyPr/>
          <a:lstStyle/>
          <a:p>
            <a:pPr lvl="2"/>
            <a:r>
              <a:rPr lang="fr-FR" dirty="0"/>
              <a:t>25-50 projets par an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	~ centaines de navires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Composition d’un projet:</a:t>
            </a:r>
          </a:p>
          <a:p>
            <a:pPr lvl="2"/>
            <a:endParaRPr lang="fr-FR" dirty="0"/>
          </a:p>
          <a:p>
            <a:pPr lvl="3"/>
            <a:r>
              <a:rPr lang="en-US" dirty="0"/>
              <a:t>1 100 </a:t>
            </a:r>
            <a:r>
              <a:rPr lang="en-US" dirty="0" err="1"/>
              <a:t>références</a:t>
            </a:r>
            <a:endParaRPr lang="en-US" dirty="0"/>
          </a:p>
          <a:p>
            <a:pPr lvl="3"/>
            <a:r>
              <a:rPr lang="en-US" dirty="0"/>
              <a:t>2 300 dessins techniques</a:t>
            </a:r>
          </a:p>
          <a:p>
            <a:pPr lvl="3"/>
            <a:r>
              <a:rPr lang="en-US" dirty="0"/>
              <a:t>180 plans</a:t>
            </a:r>
          </a:p>
          <a:p>
            <a:pPr lvl="3"/>
            <a:r>
              <a:rPr lang="fr-FR" dirty="0"/>
              <a:t>3 000 à 10 000 pages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586328" y="4323720"/>
            <a:ext cx="2244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u="sng" dirty="0">
                <a:solidFill>
                  <a:schemeClr val="accent6"/>
                </a:solidFill>
              </a:rPr>
              <a:t>Organisation interne d’un projet</a:t>
            </a:r>
            <a:endParaRPr lang="en-US" sz="1100" u="sng" dirty="0">
              <a:solidFill>
                <a:schemeClr val="accent6"/>
              </a:solidFill>
            </a:endParaRPr>
          </a:p>
        </p:txBody>
      </p:sp>
      <p:sp>
        <p:nvSpPr>
          <p:cNvPr id="5" name="Flèche à angle droit 4"/>
          <p:cNvSpPr/>
          <p:nvPr/>
        </p:nvSpPr>
        <p:spPr>
          <a:xfrm rot="5400000">
            <a:off x="1143000" y="1428750"/>
            <a:ext cx="457200" cy="609600"/>
          </a:xfrm>
          <a:prstGeom prst="bentUpArrow">
            <a:avLst>
              <a:gd name="adj1" fmla="val 13571"/>
              <a:gd name="adj2" fmla="val 30714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MP DATA Great Place to Work Fr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9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1.3</a:t>
            </a:r>
            <a:r>
              <a:rPr lang="fr-FR" dirty="0"/>
              <a:t> Présentation de la mission : Les éléments des plans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D3E61D4-9213-4E8D-BDBE-A74F57834BCD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4" name="Espace réservé du contenu 12"/>
          <p:cNvSpPr>
            <a:spLocks noGrp="1"/>
          </p:cNvSpPr>
          <p:nvPr>
            <p:ph idx="15"/>
          </p:nvPr>
        </p:nvSpPr>
        <p:spPr>
          <a:xfrm>
            <a:off x="4800600" y="1072397"/>
            <a:ext cx="4038600" cy="3298428"/>
          </a:xfrm>
        </p:spPr>
        <p:txBody>
          <a:bodyPr/>
          <a:lstStyle/>
          <a:p>
            <a:pPr marL="0" lvl="3" indent="0">
              <a:buNone/>
            </a:pPr>
            <a:endParaRPr lang="en-US" dirty="0"/>
          </a:p>
          <a:p>
            <a:pPr lvl="3"/>
            <a:r>
              <a:rPr lang="en-US" dirty="0" err="1">
                <a:solidFill>
                  <a:srgbClr val="FF6600"/>
                </a:solidFill>
              </a:rPr>
              <a:t>Éléments</a:t>
            </a:r>
            <a:r>
              <a:rPr lang="en-US" dirty="0">
                <a:solidFill>
                  <a:srgbClr val="FF6600"/>
                </a:solidFill>
              </a:rPr>
              <a:t> invariants</a:t>
            </a:r>
            <a:r>
              <a:rPr lang="en-US" dirty="0"/>
              <a:t> : </a:t>
            </a:r>
            <a:r>
              <a:rPr lang="en-US" dirty="0" err="1"/>
              <a:t>positionnement</a:t>
            </a:r>
            <a:r>
              <a:rPr lang="en-US" dirty="0"/>
              <a:t> </a:t>
            </a:r>
            <a:r>
              <a:rPr lang="en-US" dirty="0" err="1"/>
              <a:t>inférable</a:t>
            </a:r>
            <a:r>
              <a:rPr lang="en-US" dirty="0"/>
              <a:t> : echelle, cartouche…</a:t>
            </a:r>
          </a:p>
          <a:p>
            <a:pPr lvl="3"/>
            <a:endParaRPr lang="en-US" dirty="0"/>
          </a:p>
          <a:p>
            <a:pPr lvl="3"/>
            <a:r>
              <a:rPr lang="en-US" dirty="0" err="1">
                <a:solidFill>
                  <a:schemeClr val="accent3">
                    <a:lumMod val="50000"/>
                    <a:lumOff val="50000"/>
                  </a:schemeClr>
                </a:solidFill>
              </a:rPr>
              <a:t>Éléments</a:t>
            </a:r>
            <a:r>
              <a:rPr lang="en-US" dirty="0">
                <a:solidFill>
                  <a:schemeClr val="accent3">
                    <a:lumMod val="50000"/>
                    <a:lumOff val="50000"/>
                  </a:schemeClr>
                </a:solidFill>
              </a:rPr>
              <a:t> variants </a:t>
            </a:r>
            <a:r>
              <a:rPr lang="en-US" dirty="0"/>
              <a:t>: dessins techniques…</a:t>
            </a:r>
          </a:p>
          <a:p>
            <a:pPr lvl="3"/>
            <a:endParaRPr lang="en-US" dirty="0"/>
          </a:p>
          <a:p>
            <a:pPr lvl="3"/>
            <a:r>
              <a:rPr lang="en-US" dirty="0">
                <a:solidFill>
                  <a:srgbClr val="FFC000"/>
                </a:solidFill>
              </a:rPr>
              <a:t>Tables </a:t>
            </a:r>
            <a:r>
              <a:rPr lang="en-US" dirty="0"/>
              <a:t>: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tabulaires</a:t>
            </a:r>
            <a:r>
              <a:rPr lang="en-US" dirty="0"/>
              <a:t> </a:t>
            </a:r>
            <a:r>
              <a:rPr lang="en-US" dirty="0" err="1"/>
              <a:t>difficilement</a:t>
            </a:r>
            <a:r>
              <a:rPr lang="en-US" dirty="0"/>
              <a:t> </a:t>
            </a:r>
            <a:r>
              <a:rPr lang="en-US" dirty="0" err="1"/>
              <a:t>récupérables</a:t>
            </a:r>
            <a:endParaRPr lang="en-US" dirty="0"/>
          </a:p>
          <a:p>
            <a:pPr lvl="3"/>
            <a:endParaRPr lang="en-US" dirty="0"/>
          </a:p>
          <a:p>
            <a:pPr lvl="3"/>
            <a:r>
              <a:rPr lang="fr-FR" dirty="0">
                <a:solidFill>
                  <a:schemeClr val="bg2">
                    <a:lumMod val="75000"/>
                  </a:schemeClr>
                </a:solidFill>
              </a:rPr>
              <a:t>Bordures </a:t>
            </a:r>
            <a:r>
              <a:rPr lang="fr-FR" dirty="0"/>
              <a:t>: contient des invariants</a:t>
            </a:r>
          </a:p>
        </p:txBody>
      </p:sp>
      <p:pic>
        <p:nvPicPr>
          <p:cNvPr id="15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3" name="Image 2" descr="Une image contenant texte, diagramme, Rectangle, Parallèle&#10;&#10;Description générée automatiquement">
            <a:extLst>
              <a:ext uri="{FF2B5EF4-FFF2-40B4-BE49-F238E27FC236}">
                <a16:creationId xmlns:a16="http://schemas.microsoft.com/office/drawing/2014/main" id="{806D3972-85A1-4B98-225E-6CF1CE1036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8" y="1113915"/>
            <a:ext cx="4322618" cy="30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2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1.3</a:t>
            </a:r>
            <a:r>
              <a:rPr lang="fr-FR" dirty="0"/>
              <a:t> Présentation de la mission : Invariance des plans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D3E61D4-9213-4E8D-BDBE-A74F57834BCD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213860" y="3363509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Trois plans </a:t>
            </a:r>
            <a:r>
              <a:rPr lang="fr-FR" sz="1400" b="1" u="sng" dirty="0"/>
              <a:t>identiques</a:t>
            </a:r>
            <a:endParaRPr lang="en-US" sz="1400" b="1" u="sng" dirty="0"/>
          </a:p>
        </p:txBody>
      </p:sp>
      <p:sp>
        <p:nvSpPr>
          <p:cNvPr id="15" name="Espace réservé du contenu 29"/>
          <p:cNvSpPr>
            <a:spLocks noGrp="1"/>
          </p:cNvSpPr>
          <p:nvPr>
            <p:ph idx="15"/>
          </p:nvPr>
        </p:nvSpPr>
        <p:spPr>
          <a:xfrm>
            <a:off x="5443500" y="1038275"/>
            <a:ext cx="2819400" cy="1500069"/>
          </a:xfrm>
        </p:spPr>
        <p:txBody>
          <a:bodyPr/>
          <a:lstStyle/>
          <a:p>
            <a:pPr lvl="2"/>
            <a:r>
              <a:rPr lang="fr-FR" dirty="0"/>
              <a:t>Plans invariants par :</a:t>
            </a:r>
          </a:p>
          <a:p>
            <a:pPr lvl="3"/>
            <a:r>
              <a:rPr lang="en-US" dirty="0"/>
              <a:t>Translation</a:t>
            </a:r>
          </a:p>
          <a:p>
            <a:pPr lvl="3"/>
            <a:r>
              <a:rPr lang="en-US" dirty="0"/>
              <a:t>Rotation</a:t>
            </a:r>
          </a:p>
          <a:p>
            <a:pPr lvl="3"/>
            <a:r>
              <a:rPr lang="fr-FR" dirty="0"/>
              <a:t>Déplacements de certains éléments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21"/>
          <a:stretch/>
        </p:blipFill>
        <p:spPr>
          <a:xfrm>
            <a:off x="5443500" y="2728546"/>
            <a:ext cx="2667000" cy="182020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9"/>
          <a:stretch/>
        </p:blipFill>
        <p:spPr>
          <a:xfrm>
            <a:off x="1295400" y="843752"/>
            <a:ext cx="2745078" cy="182020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79"/>
          <a:stretch/>
        </p:blipFill>
        <p:spPr>
          <a:xfrm rot="10800000">
            <a:off x="1295400" y="2715016"/>
            <a:ext cx="2745078" cy="1820206"/>
          </a:xfrm>
          <a:prstGeom prst="rect">
            <a:avLst/>
          </a:prstGeom>
        </p:spPr>
      </p:pic>
      <p:pic>
        <p:nvPicPr>
          <p:cNvPr id="20" name="Picture 4" descr="MP DATA Great Place to Work Fr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9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1.3</a:t>
            </a:r>
            <a:r>
              <a:rPr lang="fr-FR" dirty="0"/>
              <a:t> Présentation de la mission : Vérification des plans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D3E61D4-9213-4E8D-BDBE-A74F57834BCD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15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space réservé pour une image  4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" b="324"/>
          <a:stretch>
            <a:fillRect/>
          </a:stretch>
        </p:blipFill>
        <p:spPr/>
      </p:pic>
      <p:sp>
        <p:nvSpPr>
          <p:cNvPr id="14" name="Espace réservé du contenu 29"/>
          <p:cNvSpPr>
            <a:spLocks noGrp="1"/>
          </p:cNvSpPr>
          <p:nvPr>
            <p:ph idx="15"/>
          </p:nvPr>
        </p:nvSpPr>
        <p:spPr>
          <a:xfrm>
            <a:off x="4639478" y="1503798"/>
            <a:ext cx="4115585" cy="3034811"/>
          </a:xfrm>
        </p:spPr>
        <p:txBody>
          <a:bodyPr/>
          <a:lstStyle/>
          <a:p>
            <a:pPr lvl="2"/>
            <a:r>
              <a:rPr lang="fr-FR" dirty="0"/>
              <a:t>Tâche de vérification :</a:t>
            </a:r>
          </a:p>
          <a:p>
            <a:pPr lvl="2"/>
            <a:endParaRPr lang="fr-FR" dirty="0"/>
          </a:p>
          <a:p>
            <a:pPr lvl="3"/>
            <a:r>
              <a:rPr lang="fr-FR" dirty="0"/>
              <a:t>« </a:t>
            </a:r>
            <a:r>
              <a:rPr lang="fr-FR" dirty="0" err="1"/>
              <a:t>strobocheck</a:t>
            </a:r>
            <a:r>
              <a:rPr lang="fr-FR" dirty="0"/>
              <a:t> »</a:t>
            </a:r>
          </a:p>
          <a:p>
            <a:pPr lvl="3"/>
            <a:r>
              <a:rPr lang="fr-FR" dirty="0"/>
              <a:t>Éviter pénalités</a:t>
            </a:r>
          </a:p>
          <a:p>
            <a:pPr lvl="3"/>
            <a:r>
              <a:rPr lang="fr-FR" dirty="0"/>
              <a:t>Garder image de qualité</a:t>
            </a:r>
          </a:p>
          <a:p>
            <a:pPr lvl="3"/>
            <a:r>
              <a:rPr lang="fr-FR" dirty="0"/>
              <a:t>Jusqu’à 10% temps / ressources d’un projet</a:t>
            </a:r>
          </a:p>
          <a:p>
            <a:pPr lvl="3"/>
            <a:r>
              <a:rPr lang="fr-FR" dirty="0"/>
              <a:t>Laborieuse, usante</a:t>
            </a:r>
          </a:p>
          <a:p>
            <a:pPr lvl="3"/>
            <a:r>
              <a:rPr lang="fr-FR" dirty="0"/>
              <a:t>Faillible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65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1.3</a:t>
            </a:r>
            <a:r>
              <a:rPr lang="fr-FR" dirty="0"/>
              <a:t> Présentation de la mission : Vérification des plans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D3E61D4-9213-4E8D-BDBE-A74F57834BCD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15</a:t>
            </a:fld>
            <a:endParaRPr lang="fr-FR" dirty="0"/>
          </a:p>
        </p:txBody>
      </p:sp>
      <p:pic>
        <p:nvPicPr>
          <p:cNvPr id="15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Espace réservé pour une image  21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" b="324"/>
          <a:stretch>
            <a:fillRect/>
          </a:stretch>
        </p:blipFill>
        <p:spPr/>
      </p:pic>
      <p:sp>
        <p:nvSpPr>
          <p:cNvPr id="12" name="Espace réservé du contenu 29"/>
          <p:cNvSpPr txBox="1">
            <a:spLocks/>
          </p:cNvSpPr>
          <p:nvPr/>
        </p:nvSpPr>
        <p:spPr bwMode="gray">
          <a:xfrm>
            <a:off x="4639478" y="1503798"/>
            <a:ext cx="4115585" cy="3034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0" kern="1200" cap="none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900" b="1" kern="1200" cap="none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-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Char char="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fr-FR"/>
              <a:t>Tâche de vérification :</a:t>
            </a:r>
          </a:p>
          <a:p>
            <a:pPr lvl="2"/>
            <a:endParaRPr lang="fr-FR"/>
          </a:p>
          <a:p>
            <a:pPr lvl="3"/>
            <a:r>
              <a:rPr lang="fr-FR"/>
              <a:t>« strobocheck »</a:t>
            </a:r>
          </a:p>
          <a:p>
            <a:pPr lvl="3"/>
            <a:r>
              <a:rPr lang="fr-FR"/>
              <a:t>Éviter pénalités</a:t>
            </a:r>
          </a:p>
          <a:p>
            <a:pPr lvl="3"/>
            <a:r>
              <a:rPr lang="fr-FR"/>
              <a:t>Garder image de qualité</a:t>
            </a:r>
          </a:p>
          <a:p>
            <a:pPr lvl="3"/>
            <a:r>
              <a:rPr lang="fr-FR"/>
              <a:t>Jusqu’à 10% temps / ressources d’un projet</a:t>
            </a:r>
          </a:p>
          <a:p>
            <a:pPr lvl="3"/>
            <a:r>
              <a:rPr lang="fr-FR"/>
              <a:t>Laborieuse, usante</a:t>
            </a:r>
          </a:p>
          <a:p>
            <a:pPr lvl="3"/>
            <a:r>
              <a:rPr lang="fr-FR"/>
              <a:t>Faillible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2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1.3</a:t>
            </a:r>
            <a:r>
              <a:rPr lang="fr-FR" dirty="0"/>
              <a:t> Présentation de la mission : Vérification des plans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D3E61D4-9213-4E8D-BDBE-A74F57834BCD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16</a:t>
            </a:fld>
            <a:endParaRPr lang="fr-FR" dirty="0"/>
          </a:p>
        </p:txBody>
      </p:sp>
      <p:pic>
        <p:nvPicPr>
          <p:cNvPr id="15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Espace réservé pour une image  1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b="337"/>
          <a:stretch>
            <a:fillRect/>
          </a:stretch>
        </p:blipFill>
        <p:spPr/>
      </p:pic>
      <p:sp>
        <p:nvSpPr>
          <p:cNvPr id="12" name="Espace réservé du contenu 29"/>
          <p:cNvSpPr>
            <a:spLocks noGrp="1"/>
          </p:cNvSpPr>
          <p:nvPr>
            <p:ph idx="15"/>
          </p:nvPr>
        </p:nvSpPr>
        <p:spPr>
          <a:xfrm>
            <a:off x="4639478" y="1503798"/>
            <a:ext cx="4115585" cy="3034811"/>
          </a:xfrm>
        </p:spPr>
        <p:txBody>
          <a:bodyPr/>
          <a:lstStyle/>
          <a:p>
            <a:pPr lvl="2"/>
            <a:r>
              <a:rPr lang="fr-FR" dirty="0"/>
              <a:t>Tâche de vérification :</a:t>
            </a:r>
          </a:p>
          <a:p>
            <a:pPr lvl="2"/>
            <a:endParaRPr lang="fr-FR" dirty="0"/>
          </a:p>
          <a:p>
            <a:pPr lvl="3"/>
            <a:r>
              <a:rPr lang="fr-FR" dirty="0"/>
              <a:t>« </a:t>
            </a:r>
            <a:r>
              <a:rPr lang="fr-FR" dirty="0" err="1"/>
              <a:t>strobocheck</a:t>
            </a:r>
            <a:r>
              <a:rPr lang="fr-FR" dirty="0"/>
              <a:t> »</a:t>
            </a:r>
          </a:p>
          <a:p>
            <a:pPr lvl="3"/>
            <a:r>
              <a:rPr lang="fr-FR" dirty="0"/>
              <a:t>Éviter pénalités</a:t>
            </a:r>
          </a:p>
          <a:p>
            <a:pPr lvl="3"/>
            <a:r>
              <a:rPr lang="fr-FR" dirty="0"/>
              <a:t>Garder image de qualité</a:t>
            </a:r>
          </a:p>
          <a:p>
            <a:pPr lvl="3"/>
            <a:r>
              <a:rPr lang="fr-FR" dirty="0"/>
              <a:t>Jusqu’à 10% temps / ressources d’un projet</a:t>
            </a:r>
          </a:p>
          <a:p>
            <a:pPr lvl="3"/>
            <a:r>
              <a:rPr lang="fr-FR" dirty="0"/>
              <a:t>Laborieuse, usante</a:t>
            </a:r>
          </a:p>
          <a:p>
            <a:pPr lvl="3"/>
            <a:r>
              <a:rPr lang="fr-FR" dirty="0"/>
              <a:t>Faillible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88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1.3</a:t>
            </a:r>
            <a:r>
              <a:rPr lang="fr-FR" dirty="0"/>
              <a:t> Présentation de la mission : Objectifs &amp; Résultats attendus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D3E61D4-9213-4E8D-BDBE-A74F57834BCD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15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Espace réservé du contenu 4"/>
          <p:cNvGraphicFramePr>
            <a:graphicFrameLocks noGrp="1"/>
          </p:cNvGraphicFramePr>
          <p:nvPr>
            <p:ph idx="15"/>
          </p:nvPr>
        </p:nvGraphicFramePr>
        <p:xfrm>
          <a:off x="1295400" y="1589919"/>
          <a:ext cx="6781800" cy="2762427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390900">
                  <a:extLst>
                    <a:ext uri="{9D8B030D-6E8A-4147-A177-3AD203B41FA5}">
                      <a16:colId xmlns:a16="http://schemas.microsoft.com/office/drawing/2014/main" val="3786420803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3504562986"/>
                    </a:ext>
                  </a:extLst>
                </a:gridCol>
              </a:tblGrid>
              <a:tr h="385475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Objectifs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Résultats attendus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890302"/>
                  </a:ext>
                </a:extLst>
              </a:tr>
              <a:tr h="562427"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Mettre en place des tests de scope et non-régression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Une centaine de plans sous 3 mois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402284"/>
                  </a:ext>
                </a:extLst>
              </a:tr>
              <a:tr h="562427"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Mettre</a:t>
                      </a:r>
                      <a:r>
                        <a:rPr lang="fr-FR" sz="1600" baseline="0" dirty="0"/>
                        <a:t> en place un point API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Pouvoir récupérer n’importe quel</a:t>
                      </a:r>
                      <a:r>
                        <a:rPr lang="fr-FR" sz="1600" baseline="0" dirty="0"/>
                        <a:t> plan de GTT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839454"/>
                  </a:ext>
                </a:extLst>
              </a:tr>
              <a:tr h="562427"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Mettre en place une IA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POC si possible mieux que algorithmes</a:t>
                      </a:r>
                      <a:r>
                        <a:rPr lang="fr-FR" sz="1600" baseline="0" dirty="0"/>
                        <a:t> existants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397363"/>
                  </a:ext>
                </a:extLst>
              </a:tr>
              <a:tr h="639592"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Mettre</a:t>
                      </a:r>
                      <a:r>
                        <a:rPr lang="fr-FR" sz="1600" baseline="0" dirty="0"/>
                        <a:t> en place métriques d’</a:t>
                      </a:r>
                      <a:r>
                        <a:rPr lang="fr-FR" sz="1600" baseline="0" dirty="0" err="1"/>
                        <a:t>explicabilité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600" dirty="0"/>
                        <a:t>A minima </a:t>
                      </a:r>
                      <a:r>
                        <a:rPr lang="fr-FR" sz="1600" dirty="0" err="1"/>
                        <a:t>Saliency</a:t>
                      </a:r>
                      <a:r>
                        <a:rPr lang="fr-FR" sz="1600" baseline="0" dirty="0"/>
                        <a:t> </a:t>
                      </a:r>
                      <a:r>
                        <a:rPr lang="fr-FR" sz="1600" baseline="0" dirty="0" err="1"/>
                        <a:t>Map</a:t>
                      </a:r>
                      <a:r>
                        <a:rPr lang="fr-FR" sz="1600" dirty="0"/>
                        <a:t> avant fin du stage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630618"/>
                  </a:ext>
                </a:extLst>
              </a:tr>
            </a:tbl>
          </a:graphicData>
        </a:graphic>
      </p:graphicFrame>
      <p:sp>
        <p:nvSpPr>
          <p:cNvPr id="17" name="Espace réservé du contenu 29"/>
          <p:cNvSpPr txBox="1">
            <a:spLocks/>
          </p:cNvSpPr>
          <p:nvPr/>
        </p:nvSpPr>
        <p:spPr bwMode="gray">
          <a:xfrm>
            <a:off x="1443000" y="892800"/>
            <a:ext cx="6634200" cy="30348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0" kern="1200" cap="none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900" b="1" kern="1200" cap="none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-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Char char="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fr-FR" dirty="0"/>
              <a:t>Algorithme systématique existe pour </a:t>
            </a:r>
            <a:r>
              <a:rPr lang="fr-FR" dirty="0" err="1"/>
              <a:t>checker</a:t>
            </a:r>
            <a:r>
              <a:rPr lang="fr-FR" dirty="0"/>
              <a:t> invariants et projets « copie pure »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97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0BF5A-080A-4E0B-B400-31B14C4F930F}" type="datetime1">
              <a:rPr lang="fr-FR" smtClean="0"/>
              <a:t>26/11/2024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Chapitre 2</a:t>
            </a:r>
          </a:p>
          <a:p>
            <a:pPr lvl="1"/>
            <a:r>
              <a:rPr lang="fr-FR" dirty="0"/>
              <a:t>Déroulement de la mission</a:t>
            </a:r>
          </a:p>
        </p:txBody>
      </p:sp>
    </p:spTree>
    <p:extLst>
      <p:ext uri="{BB962C8B-B14F-4D97-AF65-F5344CB8AC3E}">
        <p14:creationId xmlns:p14="http://schemas.microsoft.com/office/powerpoint/2010/main" val="1968908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2.1</a:t>
            </a:r>
            <a:r>
              <a:rPr lang="fr-FR" dirty="0"/>
              <a:t> Méthodologie : Acteurs &amp; Organisation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95081A-A836-409C-A899-B2CC447C9523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19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62" y="928643"/>
            <a:ext cx="6429241" cy="365462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7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4572000" y="456980"/>
            <a:ext cx="3883025" cy="4095970"/>
          </a:xfrm>
        </p:spPr>
        <p:txBody>
          <a:bodyPr/>
          <a:lstStyle/>
          <a:p>
            <a:r>
              <a:rPr lang="fr-FR" dirty="0"/>
              <a:t>Contextualisation</a:t>
            </a:r>
          </a:p>
          <a:p>
            <a:pPr lvl="1"/>
            <a:r>
              <a:rPr lang="fr-FR" dirty="0"/>
              <a:t>1.1 Présentation de l’entreprise</a:t>
            </a:r>
          </a:p>
          <a:p>
            <a:pPr lvl="1"/>
            <a:r>
              <a:rPr lang="fr-FR" dirty="0"/>
              <a:t>1.2 Conditions du stage</a:t>
            </a:r>
          </a:p>
          <a:p>
            <a:pPr lvl="1"/>
            <a:r>
              <a:rPr lang="fr-FR" dirty="0"/>
              <a:t>1.3 Présentation de la mission</a:t>
            </a:r>
          </a:p>
          <a:p>
            <a:r>
              <a:rPr lang="fr-FR" dirty="0"/>
              <a:t>Déroulement de la mission</a:t>
            </a:r>
          </a:p>
          <a:p>
            <a:pPr lvl="1"/>
            <a:r>
              <a:rPr lang="fr-FR" dirty="0"/>
              <a:t>2.1 Méthodologie</a:t>
            </a:r>
          </a:p>
          <a:p>
            <a:pPr lvl="1"/>
            <a:r>
              <a:rPr lang="fr-FR" dirty="0"/>
              <a:t>2.2 Élaboration des </a:t>
            </a:r>
            <a:r>
              <a:rPr lang="fr-FR" dirty="0" err="1"/>
              <a:t>datasets</a:t>
            </a:r>
            <a:endParaRPr lang="fr-FR" dirty="0"/>
          </a:p>
          <a:p>
            <a:pPr lvl="1"/>
            <a:r>
              <a:rPr lang="fr-FR" dirty="0"/>
              <a:t>2.3 Intelligence Artificielle</a:t>
            </a:r>
          </a:p>
          <a:p>
            <a:pPr lvl="1"/>
            <a:r>
              <a:rPr lang="fr-FR" dirty="0"/>
              <a:t>2.4 Résultats</a:t>
            </a:r>
          </a:p>
          <a:p>
            <a:r>
              <a:rPr lang="fr-FR" dirty="0"/>
              <a:t>Prise de recul</a:t>
            </a:r>
          </a:p>
          <a:p>
            <a:pPr lvl="1"/>
            <a:r>
              <a:rPr lang="fr-FR" dirty="0"/>
              <a:t>3.1 Analyse critique</a:t>
            </a:r>
          </a:p>
          <a:p>
            <a:pPr lvl="1"/>
            <a:r>
              <a:rPr lang="fr-FR" dirty="0"/>
              <a:t>3.2 Impacts du projet</a:t>
            </a:r>
          </a:p>
          <a:p>
            <a:pPr lvl="1"/>
            <a:r>
              <a:rPr lang="fr-FR" dirty="0"/>
              <a:t>3.3 Compétences mobilisées</a:t>
            </a:r>
          </a:p>
          <a:p>
            <a:pPr lvl="1"/>
            <a:r>
              <a:rPr lang="fr-FR" dirty="0"/>
              <a:t>3.4 Bilan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539552" y="377497"/>
            <a:ext cx="2658318" cy="340202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597107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2.1</a:t>
            </a:r>
            <a:r>
              <a:rPr lang="fr-FR" dirty="0"/>
              <a:t> Méthodologie : Etat de l’art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95081A-A836-409C-A899-B2CC447C9523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20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0" y="880056"/>
            <a:ext cx="1609667" cy="160966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0" y="2489723"/>
            <a:ext cx="1609667" cy="160966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05" y="881166"/>
            <a:ext cx="1609667" cy="160966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05" y="2494731"/>
            <a:ext cx="1609667" cy="160966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57200" y="4108296"/>
            <a:ext cx="3124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u="sng" dirty="0">
                <a:solidFill>
                  <a:schemeClr val="bg1">
                    <a:lumMod val="50000"/>
                  </a:schemeClr>
                </a:solidFill>
              </a:rPr>
              <a:t>Un même plan aux dimensions 28x28, 96x96, 128x128 et 256x256</a:t>
            </a:r>
            <a:endParaRPr lang="en-US" sz="11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Espace réservé du contenu 29"/>
          <p:cNvSpPr>
            <a:spLocks noGrp="1"/>
          </p:cNvSpPr>
          <p:nvPr>
            <p:ph idx="15"/>
          </p:nvPr>
        </p:nvSpPr>
        <p:spPr>
          <a:xfrm>
            <a:off x="3946495" y="1180142"/>
            <a:ext cx="4648200" cy="2154560"/>
          </a:xfrm>
        </p:spPr>
        <p:txBody>
          <a:bodyPr/>
          <a:lstStyle/>
          <a:p>
            <a:pPr lvl="2"/>
            <a:r>
              <a:rPr lang="fr-FR" dirty="0"/>
              <a:t>Détections d’erreurs sur des grandes images comportant des dessins techniques : </a:t>
            </a:r>
          </a:p>
          <a:p>
            <a:pPr lvl="2"/>
            <a:endParaRPr lang="fr-FR" dirty="0"/>
          </a:p>
          <a:p>
            <a:pPr lvl="3"/>
            <a:r>
              <a:rPr lang="en-US" dirty="0" err="1"/>
              <a:t>Faible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papiers</a:t>
            </a:r>
            <a:endParaRPr lang="en-US" dirty="0"/>
          </a:p>
          <a:p>
            <a:pPr lvl="4"/>
            <a:r>
              <a:rPr lang="fr-FR" dirty="0"/>
              <a:t>Confidentialité des données</a:t>
            </a:r>
          </a:p>
          <a:p>
            <a:pPr lvl="4"/>
            <a:r>
              <a:rPr lang="fr-FR" dirty="0"/>
              <a:t>Sujet de recherche plutôt privé</a:t>
            </a:r>
          </a:p>
          <a:p>
            <a:pPr lvl="4"/>
            <a:endParaRPr lang="en-US" dirty="0"/>
          </a:p>
          <a:p>
            <a:pPr lvl="3"/>
            <a:r>
              <a:rPr lang="en-US" dirty="0" err="1"/>
              <a:t>Aucun</a:t>
            </a:r>
            <a:r>
              <a:rPr lang="en-US" dirty="0"/>
              <a:t> code</a:t>
            </a:r>
          </a:p>
          <a:p>
            <a:pPr lvl="3"/>
            <a:endParaRPr lang="en-US" dirty="0"/>
          </a:p>
          <a:p>
            <a:pPr lvl="3"/>
            <a:r>
              <a:rPr lang="fr-FR" dirty="0"/>
              <a:t>Description &amp; méthodologie peu détaillées</a:t>
            </a:r>
          </a:p>
          <a:p>
            <a:pPr lvl="4"/>
            <a:r>
              <a:rPr lang="fr-FR" dirty="0"/>
              <a:t>Reproductibilité </a:t>
            </a:r>
            <a:r>
              <a:rPr lang="fr-FR" b="1" u="sng" dirty="0"/>
              <a:t>impossible</a:t>
            </a:r>
          </a:p>
          <a:p>
            <a:pPr lvl="3"/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41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9A3DC-401F-2CE6-80B6-F36C5D4D2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>
            <a:extLst>
              <a:ext uri="{FF2B5EF4-FFF2-40B4-BE49-F238E27FC236}">
                <a16:creationId xmlns:a16="http://schemas.microsoft.com/office/drawing/2014/main" id="{274C061D-8437-AFA8-864B-813E6C7B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7FC307DD-24FE-4B04-6589-92F227B840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2.1</a:t>
            </a:r>
            <a:r>
              <a:rPr lang="fr-FR" dirty="0"/>
              <a:t> Méthodologie : Réseau Siamois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882D41B5-6F0B-CE50-318A-0EEE4FC9B87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730D07D-4822-43D2-97ED-241612970DEC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403080A-C80D-B959-AF91-E97E4ED6F6B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63BA6331-686A-FCFF-C3C4-9BF3C22D2A3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21</a:t>
            </a:fld>
            <a:endParaRPr lang="fr-FR" dirty="0"/>
          </a:p>
        </p:txBody>
      </p:sp>
      <p:pic>
        <p:nvPicPr>
          <p:cNvPr id="36" name="Picture 4" descr="MP DATA Great Place to Work France">
            <a:extLst>
              <a:ext uri="{FF2B5EF4-FFF2-40B4-BE49-F238E27FC236}">
                <a16:creationId xmlns:a16="http://schemas.microsoft.com/office/drawing/2014/main" id="{58B9ED6D-5B7F-DFE4-C820-4A1FB176A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AC63637-9E8D-2EE9-30AD-569B23223F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13" name="Image 12" descr="Une image contenant texte, diagramme, croquis, dessin&#10;&#10;Description générée automatiquement">
            <a:extLst>
              <a:ext uri="{FF2B5EF4-FFF2-40B4-BE49-F238E27FC236}">
                <a16:creationId xmlns:a16="http://schemas.microsoft.com/office/drawing/2014/main" id="{C3FE81CE-5308-7387-A036-0C47CDD640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2" y="2214635"/>
            <a:ext cx="1875229" cy="1319715"/>
          </a:xfrm>
          <a:prstGeom prst="rect">
            <a:avLst/>
          </a:prstGeom>
        </p:spPr>
      </p:pic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821A446-F982-AD38-905F-6442D6FCDB2E}"/>
              </a:ext>
            </a:extLst>
          </p:cNvPr>
          <p:cNvSpPr/>
          <p:nvPr/>
        </p:nvSpPr>
        <p:spPr>
          <a:xfrm>
            <a:off x="2252170" y="1339932"/>
            <a:ext cx="811530" cy="24384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52127815-38BB-CC33-BA4B-3BD6D03F61C1}"/>
              </a:ext>
            </a:extLst>
          </p:cNvPr>
          <p:cNvSpPr/>
          <p:nvPr/>
        </p:nvSpPr>
        <p:spPr>
          <a:xfrm>
            <a:off x="2250036" y="2735417"/>
            <a:ext cx="811530" cy="24384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1DCE75-6FDD-73DA-5EEC-EDBDE975CCC8}"/>
              </a:ext>
            </a:extLst>
          </p:cNvPr>
          <p:cNvSpPr/>
          <p:nvPr/>
        </p:nvSpPr>
        <p:spPr>
          <a:xfrm>
            <a:off x="4330824" y="1393272"/>
            <a:ext cx="659130" cy="1371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5FB84E-9218-6898-B156-4016BE367CE6}"/>
              </a:ext>
            </a:extLst>
          </p:cNvPr>
          <p:cNvSpPr/>
          <p:nvPr/>
        </p:nvSpPr>
        <p:spPr>
          <a:xfrm>
            <a:off x="4336563" y="2860008"/>
            <a:ext cx="659130" cy="1371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A276AB-F7D6-1141-DEDE-F7E33A4B069E}"/>
              </a:ext>
            </a:extLst>
          </p:cNvPr>
          <p:cNvSpPr/>
          <p:nvPr/>
        </p:nvSpPr>
        <p:spPr>
          <a:xfrm rot="5400000">
            <a:off x="4269437" y="2110636"/>
            <a:ext cx="1604728" cy="1700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4A122847-E9BA-5562-2BF1-2C8BC484806B}"/>
              </a:ext>
            </a:extLst>
          </p:cNvPr>
          <p:cNvSpPr/>
          <p:nvPr/>
        </p:nvSpPr>
        <p:spPr>
          <a:xfrm>
            <a:off x="5144946" y="1974765"/>
            <a:ext cx="811530" cy="24384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3386DF35-9D6B-63B0-C78C-193B818AF3FD}"/>
              </a:ext>
            </a:extLst>
          </p:cNvPr>
          <p:cNvSpPr/>
          <p:nvPr/>
        </p:nvSpPr>
        <p:spPr>
          <a:xfrm>
            <a:off x="6096000" y="1503580"/>
            <a:ext cx="2362200" cy="579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Similaire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6E5DC041-993C-C136-8235-A8AF3AB5AEB9}"/>
              </a:ext>
            </a:extLst>
          </p:cNvPr>
          <p:cNvSpPr/>
          <p:nvPr/>
        </p:nvSpPr>
        <p:spPr>
          <a:xfrm>
            <a:off x="6096000" y="2159435"/>
            <a:ext cx="2362200" cy="5791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Différent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DDF54247-3D58-6521-54FB-941E07CCA4D0}"/>
              </a:ext>
            </a:extLst>
          </p:cNvPr>
          <p:cNvSpPr/>
          <p:nvPr/>
        </p:nvSpPr>
        <p:spPr>
          <a:xfrm rot="5400000">
            <a:off x="7096598" y="2799065"/>
            <a:ext cx="361002" cy="3635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BCC3F316-CA39-AD0C-8FFB-EECAE9DD3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3952575"/>
              </p:ext>
            </p:extLst>
          </p:nvPr>
        </p:nvGraphicFramePr>
        <p:xfrm>
          <a:off x="2696387" y="865407"/>
          <a:ext cx="1742831" cy="1109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ACA70821-BA43-5AAB-0D53-ABAFC78F10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0465480"/>
              </p:ext>
            </p:extLst>
          </p:nvPr>
        </p:nvGraphicFramePr>
        <p:xfrm>
          <a:off x="2680785" y="2282770"/>
          <a:ext cx="1742831" cy="1109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9" name="Image 8" descr="Une image contenant texte, diagramme, Dessin technique, Plan&#10;&#10;Description générée automatiquement">
            <a:extLst>
              <a:ext uri="{FF2B5EF4-FFF2-40B4-BE49-F238E27FC236}">
                <a16:creationId xmlns:a16="http://schemas.microsoft.com/office/drawing/2014/main" id="{2D1DD62D-3435-AFAB-B542-479EB85829E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57" y="807802"/>
            <a:ext cx="1865857" cy="1317921"/>
          </a:xfrm>
          <a:prstGeom prst="rect">
            <a:avLst/>
          </a:prstGeom>
        </p:spPr>
      </p:pic>
      <p:pic>
        <p:nvPicPr>
          <p:cNvPr id="10" name="Image 9" descr="Une image contenant texte, diagramme, Dessin technique, Plan&#10;&#10;Description générée automatiquement">
            <a:extLst>
              <a:ext uri="{FF2B5EF4-FFF2-40B4-BE49-F238E27FC236}">
                <a16:creationId xmlns:a16="http://schemas.microsoft.com/office/drawing/2014/main" id="{E9CDFC24-5BFA-2997-1142-49945633F4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22" y="3242787"/>
            <a:ext cx="1865857" cy="13179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FA299E-C7FE-EB49-F36E-EE4217179655}"/>
              </a:ext>
            </a:extLst>
          </p:cNvPr>
          <p:cNvSpPr/>
          <p:nvPr/>
        </p:nvSpPr>
        <p:spPr>
          <a:xfrm>
            <a:off x="6343222" y="3237192"/>
            <a:ext cx="1865857" cy="1319716"/>
          </a:xfrm>
          <a:prstGeom prst="rect">
            <a:avLst/>
          </a:prstGeom>
          <a:blipFill>
            <a:blip r:embed="rId17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0513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2.1</a:t>
            </a:r>
            <a:r>
              <a:rPr lang="fr-FR" dirty="0"/>
              <a:t> Méthodologie : Pré-entrainement réseau dupliqué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730D07D-4822-43D2-97ED-241612970DEC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5849814" y="1284304"/>
            <a:ext cx="2362199" cy="506554"/>
          </a:xfrm>
          <a:prstGeom prst="roundRect">
            <a:avLst/>
          </a:prstGeom>
          <a:solidFill>
            <a:srgbClr val="47BDEE"/>
          </a:solidFill>
          <a:ln>
            <a:solidFill>
              <a:srgbClr val="47BDE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+mj-lt"/>
                <a:ea typeface="Droid Serif" panose="02020600060500020200" pitchFamily="18" charset="0"/>
                <a:cs typeface="Droid Serif" panose="02020600060500020200" pitchFamily="18" charset="0"/>
              </a:rPr>
              <a:t>Technologie</a:t>
            </a:r>
          </a:p>
        </p:txBody>
      </p:sp>
      <p:sp>
        <p:nvSpPr>
          <p:cNvPr id="11" name="Flèche droite 10"/>
          <p:cNvSpPr/>
          <p:nvPr/>
        </p:nvSpPr>
        <p:spPr>
          <a:xfrm>
            <a:off x="2707600" y="2460277"/>
            <a:ext cx="365612" cy="13481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5354514" y="1487180"/>
            <a:ext cx="229088" cy="13481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963579540"/>
              </p:ext>
            </p:extLst>
          </p:nvPr>
        </p:nvGraphicFramePr>
        <p:xfrm>
          <a:off x="3015846" y="1945095"/>
          <a:ext cx="1742831" cy="1109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Rectangle à coins arrondis 16"/>
          <p:cNvSpPr/>
          <p:nvPr/>
        </p:nvSpPr>
        <p:spPr>
          <a:xfrm>
            <a:off x="5849814" y="1947300"/>
            <a:ext cx="2362199" cy="502047"/>
          </a:xfrm>
          <a:prstGeom prst="roundRect">
            <a:avLst/>
          </a:prstGeom>
          <a:solidFill>
            <a:srgbClr val="47BDEE"/>
          </a:solidFill>
          <a:ln>
            <a:solidFill>
              <a:srgbClr val="47BDE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+mj-lt"/>
                <a:ea typeface="Droid Serif" panose="02020600060500020200" pitchFamily="18" charset="0"/>
                <a:cs typeface="Droid Serif" panose="02020600060500020200" pitchFamily="18" charset="0"/>
              </a:rPr>
              <a:t>Zone spéciale</a:t>
            </a:r>
          </a:p>
        </p:txBody>
      </p:sp>
      <p:sp>
        <p:nvSpPr>
          <p:cNvPr id="18" name="Flèche droite 17"/>
          <p:cNvSpPr/>
          <p:nvPr/>
        </p:nvSpPr>
        <p:spPr>
          <a:xfrm>
            <a:off x="5354514" y="2158910"/>
            <a:ext cx="229088" cy="13481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rot="5400000">
            <a:off x="4333912" y="2473080"/>
            <a:ext cx="1972017" cy="6918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24620" y="2500314"/>
            <a:ext cx="360664" cy="674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54" y="1898866"/>
            <a:ext cx="1930602" cy="1358684"/>
          </a:xfrm>
          <a:prstGeom prst="rect">
            <a:avLst/>
          </a:prstGeom>
        </p:spPr>
      </p:pic>
      <p:sp>
        <p:nvSpPr>
          <p:cNvPr id="28" name="Flèche droite 27"/>
          <p:cNvSpPr/>
          <p:nvPr/>
        </p:nvSpPr>
        <p:spPr>
          <a:xfrm>
            <a:off x="5373076" y="2767787"/>
            <a:ext cx="229088" cy="13481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30" name="Rectangle à coins arrondis 29"/>
          <p:cNvSpPr/>
          <p:nvPr/>
        </p:nvSpPr>
        <p:spPr>
          <a:xfrm>
            <a:off x="5849814" y="2605789"/>
            <a:ext cx="2362199" cy="502047"/>
          </a:xfrm>
          <a:prstGeom prst="roundRect">
            <a:avLst/>
          </a:prstGeom>
          <a:solidFill>
            <a:srgbClr val="47BDEE"/>
          </a:solidFill>
          <a:ln>
            <a:solidFill>
              <a:srgbClr val="47BDE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+mj-lt"/>
                <a:ea typeface="Droid Serif" panose="02020600060500020200" pitchFamily="18" charset="0"/>
                <a:cs typeface="Droid Serif" panose="02020600060500020200" pitchFamily="18" charset="0"/>
              </a:rPr>
              <a:t>Type de plan</a:t>
            </a:r>
          </a:p>
        </p:txBody>
      </p:sp>
      <p:sp>
        <p:nvSpPr>
          <p:cNvPr id="31" name="Rectangle à coins arrondis 30"/>
          <p:cNvSpPr/>
          <p:nvPr/>
        </p:nvSpPr>
        <p:spPr>
          <a:xfrm>
            <a:off x="5849814" y="3264278"/>
            <a:ext cx="2362199" cy="502047"/>
          </a:xfrm>
          <a:prstGeom prst="roundRect">
            <a:avLst/>
          </a:prstGeom>
          <a:solidFill>
            <a:srgbClr val="47BDEE"/>
          </a:solidFill>
          <a:ln>
            <a:solidFill>
              <a:srgbClr val="47BDE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latin typeface="+mj-lt"/>
                <a:ea typeface="Droid Serif" panose="02020600060500020200" pitchFamily="18" charset="0"/>
                <a:cs typeface="Droid Serif" panose="02020600060500020200" pitchFamily="18" charset="0"/>
              </a:rPr>
              <a:t>…</a:t>
            </a:r>
          </a:p>
        </p:txBody>
      </p:sp>
      <p:sp>
        <p:nvSpPr>
          <p:cNvPr id="32" name="Flèche droite 31"/>
          <p:cNvSpPr/>
          <p:nvPr/>
        </p:nvSpPr>
        <p:spPr>
          <a:xfrm>
            <a:off x="5347629" y="3393354"/>
            <a:ext cx="229088" cy="134812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  <p:pic>
        <p:nvPicPr>
          <p:cNvPr id="33" name="Picture 4" descr="MP DATA Great Place to Work Franc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1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2.1</a:t>
            </a:r>
            <a:r>
              <a:rPr lang="fr-FR" dirty="0"/>
              <a:t> Méthodologie : Roadmap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595081A-A836-409C-A899-B2CC447C9523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23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78" y="827654"/>
            <a:ext cx="7233022" cy="357523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43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de classification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81150"/>
            <a:ext cx="4514473" cy="1708430"/>
          </a:xfrm>
          <a:prstGeom prst="rect">
            <a:avLst/>
          </a:prstGeom>
        </p:spPr>
      </p:pic>
      <p:sp>
        <p:nvSpPr>
          <p:cNvPr id="30" name="Espace réservé du contenu 29"/>
          <p:cNvSpPr>
            <a:spLocks noGrp="1"/>
          </p:cNvSpPr>
          <p:nvPr>
            <p:ph idx="15"/>
          </p:nvPr>
        </p:nvSpPr>
        <p:spPr>
          <a:xfrm>
            <a:off x="4872038" y="960945"/>
            <a:ext cx="3967162" cy="2154560"/>
          </a:xfrm>
        </p:spPr>
        <p:txBody>
          <a:bodyPr/>
          <a:lstStyle/>
          <a:p>
            <a:pPr lvl="2"/>
            <a:endParaRPr lang="fr-FR" dirty="0"/>
          </a:p>
          <a:p>
            <a:pPr lvl="3"/>
            <a:r>
              <a:rPr lang="en-US" dirty="0"/>
              <a:t>Point API pour </a:t>
            </a:r>
            <a:r>
              <a:rPr lang="en-US" dirty="0" err="1"/>
              <a:t>extraire</a:t>
            </a:r>
            <a:r>
              <a:rPr lang="en-US" dirty="0"/>
              <a:t> les plans</a:t>
            </a:r>
          </a:p>
          <a:p>
            <a:pPr lvl="3"/>
            <a:r>
              <a:rPr lang="fr-FR" dirty="0"/>
              <a:t>Tests assurent véracité d’</a:t>
            </a:r>
            <a:r>
              <a:rPr lang="fr-FR" dirty="0" err="1"/>
              <a:t>AutoCheck</a:t>
            </a:r>
            <a:endParaRPr lang="en-US" dirty="0"/>
          </a:p>
          <a:p>
            <a:pPr lvl="3"/>
            <a:r>
              <a:rPr lang="en-US" dirty="0" err="1"/>
              <a:t>AutoCheck</a:t>
            </a:r>
            <a:r>
              <a:rPr lang="en-US" dirty="0"/>
              <a:t> pour </a:t>
            </a:r>
            <a:r>
              <a:rPr lang="en-US" dirty="0" err="1"/>
              <a:t>labéliser</a:t>
            </a:r>
            <a:r>
              <a:rPr lang="en-US" dirty="0"/>
              <a:t> les images</a:t>
            </a:r>
          </a:p>
          <a:p>
            <a:pPr lvl="3"/>
            <a:r>
              <a:rPr lang="fr-FR" dirty="0"/>
              <a:t>Plans des 10 dernières années (84)</a:t>
            </a:r>
          </a:p>
        </p:txBody>
      </p:sp>
      <p:sp>
        <p:nvSpPr>
          <p:cNvPr id="9" name="Flèche vers le bas 8"/>
          <p:cNvSpPr/>
          <p:nvPr/>
        </p:nvSpPr>
        <p:spPr>
          <a:xfrm>
            <a:off x="6324600" y="2927503"/>
            <a:ext cx="468912" cy="675445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ZoneTexte 9"/>
          <p:cNvSpPr txBox="1"/>
          <p:nvPr/>
        </p:nvSpPr>
        <p:spPr>
          <a:xfrm>
            <a:off x="5638800" y="3714967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~195 000 images</a:t>
            </a:r>
            <a:endParaRPr lang="en-US" dirty="0"/>
          </a:p>
        </p:txBody>
      </p:sp>
      <p:pic>
        <p:nvPicPr>
          <p:cNvPr id="31" name="Picture 4" descr="MP DATA Great Place to Work Fr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91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Exemple de transformation d’un plan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670050" y="3984822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Plan de base</a:t>
            </a:r>
            <a:endParaRPr lang="en-US" sz="14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957833" y="3988983"/>
            <a:ext cx="3207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Plan après rastérisation et traitements</a:t>
            </a:r>
            <a:endParaRPr lang="en-US" sz="14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98237"/>
            <a:ext cx="4067274" cy="2821313"/>
          </a:xfrm>
          <a:prstGeom prst="rect">
            <a:avLst/>
          </a:prstGeom>
        </p:spPr>
      </p:pic>
      <p:pic>
        <p:nvPicPr>
          <p:cNvPr id="14" name="Image 13" descr="Une image contenant croquis, diagramme, dessin, Dessin technique&#10;&#10;Description générée automatiquement">
            <a:extLst>
              <a:ext uri="{FF2B5EF4-FFF2-40B4-BE49-F238E27FC236}">
                <a16:creationId xmlns:a16="http://schemas.microsoft.com/office/drawing/2014/main" id="{68C7F0CB-BAEB-E6C9-9BA1-50BFBDFD2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" y="1203081"/>
            <a:ext cx="3962400" cy="28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80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26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2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037A1811-2F41-33F7-90D3-2BBFD755307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10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F321BDB9-1FCE-306C-BCB4-5DDBE8DA494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13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A5C9FCE5-93B2-AFE3-48F9-FB9DD7D08E9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8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27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35" y="775771"/>
            <a:ext cx="2881889" cy="2326343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999" y="768667"/>
            <a:ext cx="2881889" cy="2326343"/>
          </a:xfrm>
          <a:prstGeom prst="rect">
            <a:avLst/>
          </a:prstGeom>
        </p:spPr>
      </p:pic>
      <p:pic>
        <p:nvPicPr>
          <p:cNvPr id="2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A337732E-B74C-AA13-ACB6-595AC48BE4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10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26C79495-D793-85F5-F2DA-7495F83F8D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11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EFCB33BB-DA17-6104-8CBD-41269C3B702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5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28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2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73C96B50-B962-D6D4-ADBC-54B96D8C3E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10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46171A03-0320-FDE7-6FF2-30B10C1D9C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11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83426659-7C99-FFF7-70A2-5FF5E6DFF1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6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29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59" y="778179"/>
            <a:ext cx="2590800" cy="2091915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35" y="822149"/>
            <a:ext cx="2587965" cy="2089080"/>
          </a:xfrm>
          <a:prstGeom prst="rect">
            <a:avLst/>
          </a:prstGeom>
        </p:spPr>
      </p:pic>
      <p:pic>
        <p:nvPicPr>
          <p:cNvPr id="2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584FEBDA-891F-4BC9-B9EB-DCDF4CDE8E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10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DFF9F6FA-EB88-65CF-FD18-5C85D360D21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11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53BFE29B-6C6A-4E7B-70B9-6750DE736DD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56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84EBF-B657-4A2B-AE57-1363415938F8}" type="datetime1">
              <a:rPr lang="fr-FR" smtClean="0"/>
              <a:t>26/11/2024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Chapitre 1</a:t>
            </a:r>
          </a:p>
          <a:p>
            <a:pPr lvl="1"/>
            <a:r>
              <a:rPr lang="fr-FR" dirty="0"/>
              <a:t>Contextualisation</a:t>
            </a:r>
          </a:p>
        </p:txBody>
      </p:sp>
    </p:spTree>
    <p:extLst>
      <p:ext uri="{BB962C8B-B14F-4D97-AF65-F5344CB8AC3E}">
        <p14:creationId xmlns:p14="http://schemas.microsoft.com/office/powerpoint/2010/main" val="1358125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2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A2061187-D419-9473-DADC-D0EF305F7F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10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B17948C2-3D13-78B6-2F0A-51FD78BC65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11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75AD8DD8-CEBD-E9DE-EE2D-6BEFE899F2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31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2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9F9F45A0-3CE7-E7B6-9162-490BAA449C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10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24DF273C-9D47-68CE-E0FB-7FC1029FFE9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79" y="823302"/>
            <a:ext cx="3105176" cy="2199350"/>
          </a:xfrm>
          <a:prstGeom prst="rect">
            <a:avLst/>
          </a:prstGeom>
        </p:spPr>
      </p:pic>
      <p:pic>
        <p:nvPicPr>
          <p:cNvPr id="11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B45B3847-9F14-06F6-AA7C-3F3D5B1E1BF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97" y="824596"/>
            <a:ext cx="3104435" cy="219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41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32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2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7A153F6B-454E-7088-95EF-FD712D31E9C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5" name="Lim1" descr="A screenshot of a white board&#10;&#10;Description automatically generated">
            <a:extLst>
              <a:ext uri="{FF2B5EF4-FFF2-40B4-BE49-F238E27FC236}">
                <a16:creationId xmlns:a16="http://schemas.microsoft.com/office/drawing/2014/main" id="{F9EAA5E1-AE45-2BDF-09E5-018C8E01D63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63" y="3110670"/>
            <a:ext cx="978250" cy="693279"/>
          </a:xfrm>
          <a:prstGeom prst="rect">
            <a:avLst/>
          </a:prstGeom>
        </p:spPr>
      </p:pic>
      <p:pic>
        <p:nvPicPr>
          <p:cNvPr id="9" name="Lim2" descr="A screenshot of a computer&#10;&#10;Description automatically generated">
            <a:extLst>
              <a:ext uri="{FF2B5EF4-FFF2-40B4-BE49-F238E27FC236}">
                <a16:creationId xmlns:a16="http://schemas.microsoft.com/office/drawing/2014/main" id="{36260ACB-D14C-512E-6E9D-ECF2FDB960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49" y="3096076"/>
            <a:ext cx="978517" cy="69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5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33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22" y="819776"/>
            <a:ext cx="2754281" cy="2223335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48" y="813426"/>
            <a:ext cx="2754281" cy="2223335"/>
          </a:xfrm>
          <a:prstGeom prst="rect">
            <a:avLst/>
          </a:prstGeom>
        </p:spPr>
      </p:pic>
      <p:pic>
        <p:nvPicPr>
          <p:cNvPr id="2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AD135125-48F4-47C4-C52F-DDA6EE82F2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10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9C1F5028-CA1C-3EC2-EF56-EF596DBAF3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11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96AFC2C5-775C-7CEB-7A82-966B36D673F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9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34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5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BD45F62F-9669-ADBD-D4D3-41191FADB0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2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612CA5F1-F604-EE4E-32EE-97FCA14761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9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C7D71BF0-A5D4-B5C1-AA86-CD5F2A7CD64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3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35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956" y="774071"/>
            <a:ext cx="3112116" cy="2200241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5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BD45F62F-9669-ADBD-D4D3-41191FADB0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70" y="789663"/>
            <a:ext cx="3112116" cy="2190188"/>
          </a:xfrm>
          <a:prstGeom prst="rect">
            <a:avLst/>
          </a:prstGeom>
        </p:spPr>
      </p:pic>
      <p:pic>
        <p:nvPicPr>
          <p:cNvPr id="2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B02F0550-C8EB-CDB8-AFD4-193588C424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9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63B64CB0-468F-030B-5555-752670D0A3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3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pic>
        <p:nvPicPr>
          <p:cNvPr id="5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BD45F62F-9669-ADBD-D4D3-41191FADB0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10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FBDA73FD-22C2-DC42-EDF3-75E7B00816A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11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E7263674-B0A0-FAAF-2685-DE8B6813423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97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2.2</a:t>
            </a:r>
            <a:r>
              <a:rPr lang="fr-FR" dirty="0"/>
              <a:t> Élaboration des datasets : </a:t>
            </a:r>
            <a:r>
              <a:rPr lang="fr-FR" dirty="0" err="1"/>
              <a:t>Dataset</a:t>
            </a:r>
            <a:r>
              <a:rPr lang="fr-FR" dirty="0"/>
              <a:t> pour réseau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37</a:t>
            </a:fld>
            <a:endParaRPr lang="fr-FR" dirty="0"/>
          </a:p>
        </p:txBody>
      </p:sp>
      <p:pic>
        <p:nvPicPr>
          <p:cNvPr id="14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uble flèche horizontale 2"/>
          <p:cNvSpPr/>
          <p:nvPr/>
        </p:nvSpPr>
        <p:spPr>
          <a:xfrm>
            <a:off x="1430844" y="3834934"/>
            <a:ext cx="6556388" cy="457200"/>
          </a:xfrm>
          <a:prstGeom prst="leftRightArrow">
            <a:avLst/>
          </a:prstGeom>
          <a:gradFill>
            <a:gsLst>
              <a:gs pos="0">
                <a:srgbClr val="00B050"/>
              </a:gs>
              <a:gs pos="42000">
                <a:srgbClr val="FFFF00"/>
              </a:gs>
              <a:gs pos="53000">
                <a:srgbClr val="FFFF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/>
          <p:cNvSpPr txBox="1"/>
          <p:nvPr/>
        </p:nvSpPr>
        <p:spPr>
          <a:xfrm>
            <a:off x="7880525" y="3755040"/>
            <a:ext cx="1351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différents</a:t>
            </a:r>
            <a:endParaRPr lang="en-US" dirty="0"/>
          </a:p>
        </p:txBody>
      </p:sp>
      <p:sp>
        <p:nvSpPr>
          <p:cNvPr id="16" name="ZoneTexte 15"/>
          <p:cNvSpPr txBox="1"/>
          <p:nvPr/>
        </p:nvSpPr>
        <p:spPr>
          <a:xfrm>
            <a:off x="151670" y="375504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Plans identiques</a:t>
            </a:r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1319" y="4216705"/>
            <a:ext cx="135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Cas limites</a:t>
            </a:r>
            <a:endParaRPr lang="en-US" dirty="0"/>
          </a:p>
        </p:txBody>
      </p:sp>
      <p:pic>
        <p:nvPicPr>
          <p:cNvPr id="22" name="Opp2" descr="A blueprint of a tank&#10;&#10;Description automatically generated">
            <a:extLst>
              <a:ext uri="{FF2B5EF4-FFF2-40B4-BE49-F238E27FC236}">
                <a16:creationId xmlns:a16="http://schemas.microsoft.com/office/drawing/2014/main" id="{8BED30FA-0E0C-F0A2-6F0E-85A2A22A94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068" y="3102116"/>
            <a:ext cx="923524" cy="652924"/>
          </a:xfrm>
          <a:prstGeom prst="rect">
            <a:avLst/>
          </a:prstGeom>
        </p:spPr>
      </p:pic>
      <p:pic>
        <p:nvPicPr>
          <p:cNvPr id="26" name="Diff1" descr="A drawing of a metal box&#10;&#10;Description automatically generated">
            <a:extLst>
              <a:ext uri="{FF2B5EF4-FFF2-40B4-BE49-F238E27FC236}">
                <a16:creationId xmlns:a16="http://schemas.microsoft.com/office/drawing/2014/main" id="{BBF1F176-19AE-C1DE-761D-BD436B7E05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59" y="3143610"/>
            <a:ext cx="706573" cy="570366"/>
          </a:xfrm>
          <a:prstGeom prst="rect">
            <a:avLst/>
          </a:prstGeom>
        </p:spPr>
      </p:pic>
      <p:pic>
        <p:nvPicPr>
          <p:cNvPr id="31" name="Sim2" descr="A drawing of a metal box&#10;&#10;Description automatically generated">
            <a:extLst>
              <a:ext uri="{FF2B5EF4-FFF2-40B4-BE49-F238E27FC236}">
                <a16:creationId xmlns:a16="http://schemas.microsoft.com/office/drawing/2014/main" id="{3EF049F3-7050-8C4F-B916-2892511BAC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50" y="3143610"/>
            <a:ext cx="707347" cy="571140"/>
          </a:xfrm>
          <a:prstGeom prst="rect">
            <a:avLst/>
          </a:prstGeom>
        </p:spPr>
      </p:pic>
      <p:pic>
        <p:nvPicPr>
          <p:cNvPr id="35" name="Same1" descr="A drawing of a metal box&#10;&#10;Description automatically generated">
            <a:extLst>
              <a:ext uri="{FF2B5EF4-FFF2-40B4-BE49-F238E27FC236}">
                <a16:creationId xmlns:a16="http://schemas.microsoft.com/office/drawing/2014/main" id="{FE07582D-636E-411A-DB1C-EAE063A74D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" y="3143610"/>
            <a:ext cx="706573" cy="570366"/>
          </a:xfrm>
          <a:prstGeom prst="rect">
            <a:avLst/>
          </a:prstGeom>
        </p:spPr>
      </p:pic>
      <p:pic>
        <p:nvPicPr>
          <p:cNvPr id="44" name="Same2" descr="A drawing of a metal box&#10;&#10;Description automatically generated">
            <a:extLst>
              <a:ext uri="{FF2B5EF4-FFF2-40B4-BE49-F238E27FC236}">
                <a16:creationId xmlns:a16="http://schemas.microsoft.com/office/drawing/2014/main" id="{73557DAC-F499-7718-0E04-CCFF4E391D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6" y="3143997"/>
            <a:ext cx="706573" cy="570366"/>
          </a:xfrm>
          <a:prstGeom prst="rect">
            <a:avLst/>
          </a:prstGeom>
        </p:spPr>
      </p:pic>
      <p:pic>
        <p:nvPicPr>
          <p:cNvPr id="45" name="Sim1" descr="A drawing of a metal box&#10;&#10;Description automatically generated">
            <a:extLst>
              <a:ext uri="{FF2B5EF4-FFF2-40B4-BE49-F238E27FC236}">
                <a16:creationId xmlns:a16="http://schemas.microsoft.com/office/drawing/2014/main" id="{34269DAB-1A28-186C-1953-36E941B630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78" y="3143610"/>
            <a:ext cx="706573" cy="570366"/>
          </a:xfrm>
          <a:prstGeom prst="rect">
            <a:avLst/>
          </a:prstGeom>
        </p:spPr>
      </p:pic>
      <p:pic>
        <p:nvPicPr>
          <p:cNvPr id="46" name="Diff2" descr="A drawing of a metal box&#10;&#10;Description automatically generated">
            <a:extLst>
              <a:ext uri="{FF2B5EF4-FFF2-40B4-BE49-F238E27FC236}">
                <a16:creationId xmlns:a16="http://schemas.microsoft.com/office/drawing/2014/main" id="{8879A5BB-7085-4461-8353-EA5437332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331" y="3143610"/>
            <a:ext cx="706573" cy="570366"/>
          </a:xfrm>
          <a:prstGeom prst="rect">
            <a:avLst/>
          </a:prstGeom>
        </p:spPr>
      </p:pic>
      <p:sp>
        <p:nvSpPr>
          <p:cNvPr id="2" name="Accolade ouvrante 21">
            <a:extLst>
              <a:ext uri="{FF2B5EF4-FFF2-40B4-BE49-F238E27FC236}">
                <a16:creationId xmlns:a16="http://schemas.microsoft.com/office/drawing/2014/main" id="{2F5F1F00-D511-5EAC-68F5-AB56863E4967}"/>
              </a:ext>
            </a:extLst>
          </p:cNvPr>
          <p:cNvSpPr/>
          <p:nvPr/>
        </p:nvSpPr>
        <p:spPr>
          <a:xfrm rot="5400000">
            <a:off x="3905794" y="161168"/>
            <a:ext cx="914073" cy="5290141"/>
          </a:xfrm>
          <a:prstGeom prst="leftBrace">
            <a:avLst>
              <a:gd name="adj1" fmla="val 0"/>
              <a:gd name="adj2" fmla="val 5057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ccolade ouvrante 22">
            <a:extLst>
              <a:ext uri="{FF2B5EF4-FFF2-40B4-BE49-F238E27FC236}">
                <a16:creationId xmlns:a16="http://schemas.microsoft.com/office/drawing/2014/main" id="{89AC0950-3E8A-0160-D37A-F001F8EBF4AA}"/>
              </a:ext>
            </a:extLst>
          </p:cNvPr>
          <p:cNvSpPr/>
          <p:nvPr/>
        </p:nvSpPr>
        <p:spPr>
          <a:xfrm rot="5400000">
            <a:off x="7599985" y="1751072"/>
            <a:ext cx="920124" cy="2104287"/>
          </a:xfrm>
          <a:prstGeom prst="lef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23">
            <a:extLst>
              <a:ext uri="{FF2B5EF4-FFF2-40B4-BE49-F238E27FC236}">
                <a16:creationId xmlns:a16="http://schemas.microsoft.com/office/drawing/2014/main" id="{B195B8F3-665E-BF24-614D-851978D887AF}"/>
              </a:ext>
            </a:extLst>
          </p:cNvPr>
          <p:cNvSpPr txBox="1"/>
          <p:nvPr/>
        </p:nvSpPr>
        <p:spPr>
          <a:xfrm>
            <a:off x="7302889" y="1905201"/>
            <a:ext cx="168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Automatisable</a:t>
            </a:r>
            <a:endParaRPr lang="en-US" dirty="0"/>
          </a:p>
        </p:txBody>
      </p:sp>
      <p:sp>
        <p:nvSpPr>
          <p:cNvPr id="10" name="Espace réservé du contenu 29">
            <a:extLst>
              <a:ext uri="{FF2B5EF4-FFF2-40B4-BE49-F238E27FC236}">
                <a16:creationId xmlns:a16="http://schemas.microsoft.com/office/drawing/2014/main" id="{30F0721A-0FD6-216E-D4FB-B9FE306C0B3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672338" y="1058935"/>
            <a:ext cx="3994439" cy="2035696"/>
          </a:xfrm>
        </p:spPr>
        <p:txBody>
          <a:bodyPr/>
          <a:lstStyle/>
          <a:p>
            <a:pPr lvl="2"/>
            <a:r>
              <a:rPr lang="fr-FR" dirty="0"/>
              <a:t>Besoin de labélisation manuelle</a:t>
            </a:r>
          </a:p>
          <a:p>
            <a:pPr lvl="3"/>
            <a:r>
              <a:rPr lang="fr-FR" dirty="0"/>
              <a:t>Similaire</a:t>
            </a:r>
          </a:p>
          <a:p>
            <a:pPr lvl="3"/>
            <a:r>
              <a:rPr lang="fr-FR" dirty="0"/>
              <a:t>Cas limite</a:t>
            </a:r>
          </a:p>
          <a:p>
            <a:pPr lvl="3"/>
            <a:r>
              <a:rPr lang="fr-FR" dirty="0"/>
              <a:t>Mise en évidence des modifications</a:t>
            </a:r>
          </a:p>
        </p:txBody>
      </p:sp>
      <p:sp>
        <p:nvSpPr>
          <p:cNvPr id="11" name="Accolade ouvrante 25">
            <a:extLst>
              <a:ext uri="{FF2B5EF4-FFF2-40B4-BE49-F238E27FC236}">
                <a16:creationId xmlns:a16="http://schemas.microsoft.com/office/drawing/2014/main" id="{96962719-719B-60F8-85D9-06857CB00CAE}"/>
              </a:ext>
            </a:extLst>
          </p:cNvPr>
          <p:cNvSpPr/>
          <p:nvPr/>
        </p:nvSpPr>
        <p:spPr>
          <a:xfrm rot="5400000">
            <a:off x="466749" y="2011525"/>
            <a:ext cx="925347" cy="1578152"/>
          </a:xfrm>
          <a:prstGeom prst="lef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ZoneTexte 32">
            <a:extLst>
              <a:ext uri="{FF2B5EF4-FFF2-40B4-BE49-F238E27FC236}">
                <a16:creationId xmlns:a16="http://schemas.microsoft.com/office/drawing/2014/main" id="{7B04196C-5A2E-D1B5-3480-C8FE0EE4BA8E}"/>
              </a:ext>
            </a:extLst>
          </p:cNvPr>
          <p:cNvSpPr txBox="1"/>
          <p:nvPr/>
        </p:nvSpPr>
        <p:spPr>
          <a:xfrm>
            <a:off x="140348" y="1899976"/>
            <a:ext cx="168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Automatisable</a:t>
            </a:r>
            <a:endParaRPr lang="en-US" dirty="0"/>
          </a:p>
        </p:txBody>
      </p:sp>
      <p:pic>
        <p:nvPicPr>
          <p:cNvPr id="13" name="Opp1" descr="A blueprint of a construction site&#10;&#10;Description automatically generated">
            <a:extLst>
              <a:ext uri="{FF2B5EF4-FFF2-40B4-BE49-F238E27FC236}">
                <a16:creationId xmlns:a16="http://schemas.microsoft.com/office/drawing/2014/main" id="{FACA2057-7D68-8972-795A-46321FCA19A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603" y="3085118"/>
            <a:ext cx="978516" cy="688642"/>
          </a:xfrm>
          <a:prstGeom prst="rect">
            <a:avLst/>
          </a:prstGeom>
        </p:spPr>
      </p:pic>
      <p:pic>
        <p:nvPicPr>
          <p:cNvPr id="18" name="Lim1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35F1C486-15A4-8DD3-9DD9-137A44EDBEA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65" y="3102116"/>
            <a:ext cx="967264" cy="685099"/>
          </a:xfrm>
          <a:prstGeom prst="rect">
            <a:avLst/>
          </a:prstGeom>
        </p:spPr>
      </p:pic>
      <p:pic>
        <p:nvPicPr>
          <p:cNvPr id="19" name="Lim2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372CFCAB-B05B-53E3-21D9-45EA2A01181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78" y="3103628"/>
            <a:ext cx="967033" cy="6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93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2.3</a:t>
            </a:r>
            <a:r>
              <a:rPr lang="fr-FR" dirty="0"/>
              <a:t> Intelligence Artificielle: Architecture utilisée pour la classification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38</a:t>
            </a:fld>
            <a:endParaRPr lang="fr-FR" dirty="0"/>
          </a:p>
        </p:txBody>
      </p:sp>
      <p:pic>
        <p:nvPicPr>
          <p:cNvPr id="11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ce réservé du contenu 12"/>
              <p:cNvSpPr>
                <a:spLocks noGrp="1"/>
              </p:cNvSpPr>
              <p:nvPr>
                <p:ph idx="15"/>
              </p:nvPr>
            </p:nvSpPr>
            <p:spPr>
              <a:xfrm>
                <a:off x="506907" y="947154"/>
                <a:ext cx="3883025" cy="3298428"/>
              </a:xfrm>
            </p:spPr>
            <p:txBody>
              <a:bodyPr/>
              <a:lstStyle/>
              <a:p>
                <a:pPr lvl="2"/>
                <a:endParaRPr lang="fr-FR" dirty="0"/>
              </a:p>
              <a:p>
                <a:pPr lvl="3"/>
                <a:r>
                  <a:rPr lang="en-US" dirty="0" err="1"/>
                  <a:t>Utilisation</a:t>
                </a:r>
                <a:r>
                  <a:rPr lang="en-US" dirty="0"/>
                  <a:t> d’un ResNet50</a:t>
                </a:r>
              </a:p>
              <a:p>
                <a:pPr lvl="4"/>
                <a:r>
                  <a:rPr lang="fr-FR" dirty="0"/>
                  <a:t>Pré-entrainé</a:t>
                </a:r>
              </a:p>
              <a:p>
                <a:pPr lvl="4"/>
                <a:r>
                  <a:rPr lang="fr-FR" dirty="0"/>
                  <a:t>Entrainement des couches 2 à 4</a:t>
                </a:r>
                <a:endParaRPr lang="en-US" dirty="0"/>
              </a:p>
              <a:p>
                <a:pPr lvl="3"/>
                <a:endParaRPr lang="en-US" dirty="0"/>
              </a:p>
              <a:p>
                <a:pPr lvl="3"/>
                <a:r>
                  <a:rPr lang="fr-FR" dirty="0"/>
                  <a:t>Taille d’image : 512 x 512</a:t>
                </a:r>
              </a:p>
              <a:p>
                <a:pPr lvl="3"/>
                <a:endParaRPr lang="fr-FR" dirty="0"/>
              </a:p>
              <a:p>
                <a:pPr lvl="3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fr-FR" b="0" dirty="0"/>
              </a:p>
              <a:p>
                <a:pPr lvl="4"/>
                <a:r>
                  <a:rPr lang="fr-FR" dirty="0"/>
                  <a:t>Avec un </a:t>
                </a:r>
                <a:r>
                  <a:rPr lang="fr-FR" dirty="0" err="1"/>
                  <a:t>ReduceLROnPlateau</a:t>
                </a:r>
                <a:endParaRPr lang="fr-FR" dirty="0"/>
              </a:p>
              <a:p>
                <a:pPr lvl="4"/>
                <a:endParaRPr lang="fr-FR" dirty="0"/>
              </a:p>
              <a:p>
                <a:pPr lvl="3"/>
                <a:r>
                  <a:rPr lang="fr-FR" dirty="0"/>
                  <a:t>F2score </a:t>
                </a:r>
              </a:p>
              <a:p>
                <a:pPr lvl="4"/>
                <a:r>
                  <a:rPr lang="fr-FR" dirty="0"/>
                  <a:t>Pénalisation des faux-négatifs</a:t>
                </a:r>
              </a:p>
              <a:p>
                <a:pPr lvl="3"/>
                <a:endParaRPr lang="fr-FR" dirty="0"/>
              </a:p>
              <a:p>
                <a:pPr lvl="3"/>
                <a:endParaRPr lang="fr-FR" dirty="0"/>
              </a:p>
            </p:txBody>
          </p:sp>
        </mc:Choice>
        <mc:Fallback xmlns="">
          <p:sp>
            <p:nvSpPr>
              <p:cNvPr id="14" name="Espace réservé du contenu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5"/>
              </p:nvPr>
            </p:nvSpPr>
            <p:spPr>
              <a:xfrm>
                <a:off x="506907" y="947154"/>
                <a:ext cx="3883025" cy="3298428"/>
              </a:xfrm>
              <a:blipFill>
                <a:blip r:embed="rId4"/>
                <a:stretch>
                  <a:fillRect l="-2669" b="-42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ce réservé du contenu 12"/>
          <p:cNvSpPr txBox="1">
            <a:spLocks/>
          </p:cNvSpPr>
          <p:nvPr/>
        </p:nvSpPr>
        <p:spPr bwMode="gray">
          <a:xfrm>
            <a:off x="1588541" y="1202088"/>
            <a:ext cx="3883025" cy="32984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0" kern="1200" cap="none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900" b="1" kern="1200" cap="none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-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Char char="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fr-FR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7170" name="Picture 2" descr="4,400+ Neural Network Icon Stock Illustrations, Royalty-Free Vector  Graphics &amp; Clip Art - iStoc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1" b="17718"/>
          <a:stretch/>
        </p:blipFill>
        <p:spPr bwMode="auto">
          <a:xfrm>
            <a:off x="4559854" y="1428750"/>
            <a:ext cx="4065321" cy="26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770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2.3</a:t>
            </a:r>
            <a:r>
              <a:rPr lang="fr-FR" dirty="0"/>
              <a:t> Intelligence Artificielle: Méthodes d’analyses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39</a:t>
            </a:fld>
            <a:endParaRPr lang="fr-FR" dirty="0"/>
          </a:p>
        </p:txBody>
      </p:sp>
      <p:pic>
        <p:nvPicPr>
          <p:cNvPr id="11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18" name="Espace réservé du contenu 29"/>
          <p:cNvSpPr>
            <a:spLocks noGrp="1"/>
          </p:cNvSpPr>
          <p:nvPr>
            <p:ph idx="15"/>
          </p:nvPr>
        </p:nvSpPr>
        <p:spPr>
          <a:xfrm>
            <a:off x="533400" y="1200150"/>
            <a:ext cx="4035074" cy="2980248"/>
          </a:xfrm>
        </p:spPr>
        <p:txBody>
          <a:bodyPr/>
          <a:lstStyle/>
          <a:p>
            <a:pPr lvl="2"/>
            <a:r>
              <a:rPr lang="fr-FR" dirty="0"/>
              <a:t>Implémentation de nombreuses métriques :</a:t>
            </a:r>
          </a:p>
          <a:p>
            <a:pPr lvl="2"/>
            <a:endParaRPr lang="fr-FR" dirty="0"/>
          </a:p>
          <a:p>
            <a:pPr lvl="3"/>
            <a:r>
              <a:rPr lang="fr-FR" dirty="0"/>
              <a:t>Distribution poids / biais</a:t>
            </a:r>
          </a:p>
          <a:p>
            <a:pPr lvl="3"/>
            <a:r>
              <a:rPr lang="fr-FR" dirty="0"/>
              <a:t>Matrice de confusion</a:t>
            </a:r>
          </a:p>
          <a:p>
            <a:pPr lvl="3"/>
            <a:r>
              <a:rPr lang="fr-FR" dirty="0"/>
              <a:t>Courbes précision / rappel</a:t>
            </a:r>
          </a:p>
          <a:p>
            <a:pPr lvl="3"/>
            <a:r>
              <a:rPr lang="fr-FR" dirty="0"/>
              <a:t>Visualisation des </a:t>
            </a:r>
            <a:r>
              <a:rPr lang="fr-FR" dirty="0" err="1"/>
              <a:t>embeddings</a:t>
            </a:r>
            <a:endParaRPr lang="fr-FR" dirty="0"/>
          </a:p>
          <a:p>
            <a:pPr lvl="3"/>
            <a:r>
              <a:rPr lang="fr-FR" dirty="0" err="1"/>
              <a:t>Saliency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  <a:p>
            <a:pPr marL="0" lvl="3" indent="0">
              <a:buNone/>
            </a:pP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660367" y="3877740"/>
            <a:ext cx="213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Exemple d’utilisation de </a:t>
            </a:r>
            <a:r>
              <a:rPr lang="fr-FR" sz="1400" u="sng" dirty="0" err="1">
                <a:solidFill>
                  <a:schemeClr val="bg1">
                    <a:lumMod val="50000"/>
                  </a:schemeClr>
                </a:solidFill>
              </a:rPr>
              <a:t>saliency</a:t>
            </a:r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400" u="sng" dirty="0" err="1">
                <a:solidFill>
                  <a:schemeClr val="bg1">
                    <a:lumMod val="50000"/>
                  </a:schemeClr>
                </a:solidFill>
              </a:rPr>
              <a:t>map</a:t>
            </a:r>
            <a:endParaRPr lang="en-US" sz="14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Image 1" descr="Une image contenant texte, diagramme, Dessin technique, Plan&#10;&#10;Description générée automatiquement">
            <a:extLst>
              <a:ext uri="{FF2B5EF4-FFF2-40B4-BE49-F238E27FC236}">
                <a16:creationId xmlns:a16="http://schemas.microsoft.com/office/drawing/2014/main" id="{C788B8C2-9D1D-EF7B-649E-70C481F2D7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1561570"/>
            <a:ext cx="3175376" cy="22428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04EC81C-5908-4C31-2956-8165521088B7}"/>
              </a:ext>
            </a:extLst>
          </p:cNvPr>
          <p:cNvSpPr/>
          <p:nvPr/>
        </p:nvSpPr>
        <p:spPr>
          <a:xfrm>
            <a:off x="5181600" y="1555975"/>
            <a:ext cx="3175375" cy="2245936"/>
          </a:xfrm>
          <a:prstGeom prst="rect">
            <a:avLst/>
          </a:prstGeom>
          <a:blipFill>
            <a:blip r:embed="rId6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226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716A907-1BE6-4883-8418-97D4DDF22528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328192"/>
            <a:ext cx="2310358" cy="23103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8" name="ZoneTexte 127"/>
          <p:cNvSpPr txBox="1"/>
          <p:nvPr/>
        </p:nvSpPr>
        <p:spPr>
          <a:xfrm>
            <a:off x="1802879" y="93391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Tuteur école</a:t>
            </a:r>
            <a:endParaRPr lang="en-US" dirty="0"/>
          </a:p>
        </p:txBody>
      </p:sp>
      <p:sp>
        <p:nvSpPr>
          <p:cNvPr id="129" name="ZoneTexte 128"/>
          <p:cNvSpPr txBox="1"/>
          <p:nvPr/>
        </p:nvSpPr>
        <p:spPr>
          <a:xfrm>
            <a:off x="5385815" y="933911"/>
            <a:ext cx="205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Tuteur entreprise</a:t>
            </a:r>
            <a:endParaRPr lang="en-US" dirty="0"/>
          </a:p>
        </p:txBody>
      </p:sp>
      <p:sp>
        <p:nvSpPr>
          <p:cNvPr id="130" name="ZoneTexte 129"/>
          <p:cNvSpPr txBox="1"/>
          <p:nvPr/>
        </p:nvSpPr>
        <p:spPr>
          <a:xfrm>
            <a:off x="1600200" y="3619500"/>
            <a:ext cx="18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Romain BILLOT</a:t>
            </a:r>
            <a:endParaRPr lang="en-US" dirty="0"/>
          </a:p>
        </p:txBody>
      </p:sp>
      <p:sp>
        <p:nvSpPr>
          <p:cNvPr id="131" name="ZoneTexte 130"/>
          <p:cNvSpPr txBox="1"/>
          <p:nvPr/>
        </p:nvSpPr>
        <p:spPr>
          <a:xfrm>
            <a:off x="1078979" y="3953758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/>
                </a:solidFill>
              </a:rPr>
              <a:t>Responsable de l’équipe DECIDE</a:t>
            </a:r>
          </a:p>
          <a:p>
            <a:pPr algn="ctr"/>
            <a:r>
              <a:rPr lang="fr-FR" sz="1400" dirty="0">
                <a:solidFill>
                  <a:schemeClr val="accent5"/>
                </a:solidFill>
              </a:rPr>
              <a:t>Professeur en </a:t>
            </a:r>
            <a:r>
              <a:rPr lang="fr-FR" sz="1400" dirty="0" err="1">
                <a:solidFill>
                  <a:schemeClr val="accent5"/>
                </a:solidFill>
              </a:rPr>
              <a:t>DaSci</a:t>
            </a:r>
            <a:endParaRPr lang="en-US" sz="1400" dirty="0">
              <a:solidFill>
                <a:schemeClr val="accent5"/>
              </a:solidFill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5586985" y="3619500"/>
            <a:ext cx="185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Quentin ANDRÉ</a:t>
            </a:r>
            <a:endParaRPr lang="en-US" dirty="0"/>
          </a:p>
        </p:txBody>
      </p:sp>
      <p:sp>
        <p:nvSpPr>
          <p:cNvPr id="133" name="ZoneTexte 132"/>
          <p:cNvSpPr txBox="1"/>
          <p:nvPr/>
        </p:nvSpPr>
        <p:spPr>
          <a:xfrm>
            <a:off x="5065764" y="3953758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5"/>
                </a:solidFill>
              </a:rPr>
              <a:t>Consultant chez MP DATA</a:t>
            </a:r>
            <a:endParaRPr lang="en-US" sz="1400" dirty="0">
              <a:solidFill>
                <a:schemeClr val="accent5"/>
              </a:solidFill>
            </a:endParaRPr>
          </a:p>
        </p:txBody>
      </p:sp>
      <p:sp>
        <p:nvSpPr>
          <p:cNvPr id="134" name="Espace réservé du texte 28"/>
          <p:cNvSpPr>
            <a:spLocks noGrp="1"/>
          </p:cNvSpPr>
          <p:nvPr>
            <p:ph type="body" sz="quarter" idx="14"/>
          </p:nvPr>
        </p:nvSpPr>
        <p:spPr>
          <a:xfrm>
            <a:off x="396000" y="442800"/>
            <a:ext cx="7228800" cy="276090"/>
          </a:xfrm>
        </p:spPr>
        <p:txBody>
          <a:bodyPr/>
          <a:lstStyle/>
          <a:p>
            <a:r>
              <a:rPr lang="fr-FR" dirty="0"/>
              <a:t>Encadrement</a:t>
            </a:r>
          </a:p>
        </p:txBody>
      </p:sp>
      <p:pic>
        <p:nvPicPr>
          <p:cNvPr id="135" name="Picture 4" descr="MP DATA Great Place to Work Fr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688" y="1240254"/>
            <a:ext cx="2403994" cy="24160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27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2.3</a:t>
            </a:r>
            <a:r>
              <a:rPr lang="fr-FR" dirty="0"/>
              <a:t> Intelligence Artificielle: Méthodes d’analyses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BCEE491-5066-4AEB-A7A8-64002B3C658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11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533105" y="3997981"/>
            <a:ext cx="213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Exemple d’utilisation de </a:t>
            </a:r>
            <a:r>
              <a:rPr lang="fr-FR" sz="1400" u="sng" dirty="0" err="1">
                <a:solidFill>
                  <a:schemeClr val="bg1">
                    <a:lumMod val="50000"/>
                  </a:schemeClr>
                </a:solidFill>
              </a:rPr>
              <a:t>saliency</a:t>
            </a:r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1400" u="sng" dirty="0" err="1">
                <a:solidFill>
                  <a:schemeClr val="bg1">
                    <a:lumMod val="50000"/>
                  </a:schemeClr>
                </a:solidFill>
              </a:rPr>
              <a:t>map</a:t>
            </a:r>
            <a:endParaRPr lang="en-US" sz="14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3FDCA7-78F4-CC70-6304-7D8A2171E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548152"/>
              </p:ext>
            </p:extLst>
          </p:nvPr>
        </p:nvGraphicFramePr>
        <p:xfrm>
          <a:off x="304800" y="971193"/>
          <a:ext cx="5715000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500">
                  <a:extLst>
                    <a:ext uri="{9D8B030D-6E8A-4147-A177-3AD203B41FA5}">
                      <a16:colId xmlns:a16="http://schemas.microsoft.com/office/drawing/2014/main" val="2796444492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425246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Visualisation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Utilité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03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Distribution poids / biais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Métriques d’évaluation de la qualité du modèle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965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Matrices de confusion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685402"/>
                  </a:ext>
                </a:extLst>
              </a:tr>
              <a:tr h="143451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Courbes précision / rappel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54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Embeddings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Évaluation de la qualité  des </a:t>
                      </a:r>
                      <a:r>
                        <a:rPr lang="fr-FR" sz="1600" dirty="0" err="1"/>
                        <a:t>embeddings</a:t>
                      </a:r>
                      <a:r>
                        <a:rPr lang="fr-FR" sz="1600" dirty="0"/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→ évaluer utilité d’un siamois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08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err="1"/>
                        <a:t>Saliency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map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Vérifier zones influant le modèle</a:t>
                      </a:r>
                    </a:p>
                    <a:p>
                      <a:pPr algn="ctr"/>
                      <a:r>
                        <a:rPr lang="fr-FR" sz="1600" dirty="0"/>
                        <a:t>Ergonomie utilisateur humain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244373"/>
                  </a:ext>
                </a:extLst>
              </a:tr>
            </a:tbl>
          </a:graphicData>
        </a:graphic>
      </p:graphicFrame>
      <p:pic>
        <p:nvPicPr>
          <p:cNvPr id="12" name="Picture 11" descr="A collage of images of cars&#10;&#10;Description automatically generated">
            <a:extLst>
              <a:ext uri="{FF2B5EF4-FFF2-40B4-BE49-F238E27FC236}">
                <a16:creationId xmlns:a16="http://schemas.microsoft.com/office/drawing/2014/main" id="{D99627AB-8734-DA29-F6DE-2D23926202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322" y="960945"/>
            <a:ext cx="1936965" cy="1163609"/>
          </a:xfrm>
          <a:prstGeom prst="rect">
            <a:avLst/>
          </a:prstGeom>
        </p:spPr>
      </p:pic>
      <p:sp>
        <p:nvSpPr>
          <p:cNvPr id="14" name="ZoneTexte 3">
            <a:extLst>
              <a:ext uri="{FF2B5EF4-FFF2-40B4-BE49-F238E27FC236}">
                <a16:creationId xmlns:a16="http://schemas.microsoft.com/office/drawing/2014/main" id="{C8BDED83-BD29-EB0E-7D42-0EC407833F9F}"/>
              </a:ext>
            </a:extLst>
          </p:cNvPr>
          <p:cNvSpPr txBox="1"/>
          <p:nvPr/>
        </p:nvSpPr>
        <p:spPr>
          <a:xfrm>
            <a:off x="6476774" y="2071870"/>
            <a:ext cx="2312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Exemple de visualisation d’</a:t>
            </a:r>
            <a:r>
              <a:rPr lang="fr-FR" sz="1400" u="sng" dirty="0" err="1">
                <a:solidFill>
                  <a:schemeClr val="bg1">
                    <a:lumMod val="50000"/>
                  </a:schemeClr>
                </a:solidFill>
              </a:rPr>
              <a:t>embeddings</a:t>
            </a:r>
            <a:endParaRPr lang="en-US" sz="14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Image 1" descr="Une image contenant texte, diagramme, Dessin technique, Plan&#10;&#10;Description générée automatiquement">
            <a:extLst>
              <a:ext uri="{FF2B5EF4-FFF2-40B4-BE49-F238E27FC236}">
                <a16:creationId xmlns:a16="http://schemas.microsoft.com/office/drawing/2014/main" id="{282F7218-4AAB-1A2A-484B-8159BB9426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97" y="2694347"/>
            <a:ext cx="1865857" cy="13179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97444E-87B2-2F45-A90B-0302E8418F99}"/>
              </a:ext>
            </a:extLst>
          </p:cNvPr>
          <p:cNvSpPr/>
          <p:nvPr/>
        </p:nvSpPr>
        <p:spPr>
          <a:xfrm>
            <a:off x="6658897" y="2688752"/>
            <a:ext cx="1865857" cy="1319716"/>
          </a:xfrm>
          <a:prstGeom prst="rect">
            <a:avLst/>
          </a:prstGeom>
          <a:blipFill>
            <a:blip r:embed="rId7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206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2.4</a:t>
            </a:r>
            <a:r>
              <a:rPr lang="fr-FR" dirty="0"/>
              <a:t> Résultats : Classification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C164B3-90E2-48B5-B561-24A39ACB8FF8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41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54" y="1047750"/>
            <a:ext cx="3848100" cy="24288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864246"/>
            <a:ext cx="4267200" cy="350065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6858000" y="3429461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Matrices binaires de classification des différents labels</a:t>
            </a:r>
            <a:endParaRPr lang="en-US" sz="14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0" y="3559472"/>
            <a:ext cx="4600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Courbe de la métrique utilisée</a:t>
            </a:r>
            <a:endParaRPr lang="en-US" sz="14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36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2 : </a:t>
            </a:r>
            <a:r>
              <a:rPr lang="fr-FR" dirty="0"/>
              <a:t>déroulement de la mission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2.4</a:t>
            </a:r>
            <a:r>
              <a:rPr lang="fr-FR" dirty="0"/>
              <a:t> Résultats : Siamois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1C164B3-90E2-48B5-B561-24A39ACB8FF8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re Isn't Enough Time! – MED e-care U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776" y="1488398"/>
            <a:ext cx="3817380" cy="24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space réservé du contenu 29"/>
          <p:cNvSpPr>
            <a:spLocks noGrp="1"/>
          </p:cNvSpPr>
          <p:nvPr>
            <p:ph idx="15"/>
          </p:nvPr>
        </p:nvSpPr>
        <p:spPr>
          <a:xfrm>
            <a:off x="609600" y="1552772"/>
            <a:ext cx="4114800" cy="2154560"/>
          </a:xfrm>
        </p:spPr>
        <p:txBody>
          <a:bodyPr/>
          <a:lstStyle/>
          <a:p>
            <a:pPr lvl="2"/>
            <a:r>
              <a:rPr lang="fr-FR" dirty="0"/>
              <a:t>Manque de temps lié à :</a:t>
            </a:r>
          </a:p>
          <a:p>
            <a:pPr lvl="2"/>
            <a:endParaRPr lang="fr-FR" dirty="0"/>
          </a:p>
          <a:p>
            <a:pPr lvl="3"/>
            <a:r>
              <a:rPr lang="en-US" dirty="0" err="1"/>
              <a:t>Difficultés</a:t>
            </a:r>
            <a:r>
              <a:rPr lang="en-US" dirty="0"/>
              <a:t> </a:t>
            </a:r>
            <a:r>
              <a:rPr lang="en-US" dirty="0" err="1"/>
              <a:t>d’entrainements</a:t>
            </a:r>
            <a:r>
              <a:rPr lang="en-US" dirty="0"/>
              <a:t> :</a:t>
            </a:r>
          </a:p>
          <a:p>
            <a:pPr lvl="4"/>
            <a:r>
              <a:rPr lang="fr-FR" dirty="0"/>
              <a:t>Temps (2h30/</a:t>
            </a:r>
            <a:r>
              <a:rPr lang="fr-FR" dirty="0" err="1"/>
              <a:t>epoch</a:t>
            </a:r>
            <a:r>
              <a:rPr lang="fr-FR" dirty="0"/>
              <a:t>)</a:t>
            </a:r>
          </a:p>
          <a:p>
            <a:pPr lvl="4"/>
            <a:r>
              <a:rPr lang="fr-FR" dirty="0"/>
              <a:t>Cluster capricieux</a:t>
            </a:r>
          </a:p>
          <a:p>
            <a:pPr lvl="4"/>
            <a:r>
              <a:rPr lang="fr-FR" dirty="0"/>
              <a:t>Nombreux bugs</a:t>
            </a:r>
            <a:endParaRPr lang="en-US" dirty="0"/>
          </a:p>
          <a:p>
            <a:pPr lvl="3"/>
            <a:r>
              <a:rPr lang="fr-FR" dirty="0"/>
              <a:t>POC ambitieux</a:t>
            </a:r>
          </a:p>
          <a:p>
            <a:pPr lvl="3"/>
            <a:endParaRPr lang="fr-FR" dirty="0"/>
          </a:p>
          <a:p>
            <a:pPr marL="0" lvl="3" indent="0">
              <a:buNone/>
            </a:pPr>
            <a:r>
              <a:rPr lang="fr-FR" dirty="0"/>
              <a:t>Mais datasets et architectures existent !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03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FA4-0A6F-46EE-8287-28E8C665FD3F}" type="datetime1">
              <a:rPr lang="fr-FR" smtClean="0"/>
              <a:t>26/11/2024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Chapitre 3</a:t>
            </a:r>
          </a:p>
          <a:p>
            <a:pPr lvl="1"/>
            <a:r>
              <a:rPr lang="fr-FR" dirty="0"/>
              <a:t>Prise de recul</a:t>
            </a:r>
          </a:p>
        </p:txBody>
      </p:sp>
    </p:spTree>
    <p:extLst>
      <p:ext uri="{BB962C8B-B14F-4D97-AF65-F5344CB8AC3E}">
        <p14:creationId xmlns:p14="http://schemas.microsoft.com/office/powerpoint/2010/main" val="3160632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prise de recul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3.1</a:t>
            </a:r>
            <a:r>
              <a:rPr lang="fr-FR" dirty="0"/>
              <a:t> Analyse critique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1C7AAE5-98AB-4BA0-BF80-ED6DE54704F5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44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9"/>
          <p:cNvSpPr>
            <a:spLocks noGrp="1"/>
          </p:cNvSpPr>
          <p:nvPr>
            <p:ph idx="15"/>
          </p:nvPr>
        </p:nvSpPr>
        <p:spPr>
          <a:xfrm>
            <a:off x="267514" y="1152146"/>
            <a:ext cx="4081463" cy="2980248"/>
          </a:xfrm>
        </p:spPr>
        <p:txBody>
          <a:bodyPr/>
          <a:lstStyle/>
          <a:p>
            <a:pPr lvl="2"/>
            <a:endParaRPr lang="fr-FR" dirty="0"/>
          </a:p>
          <a:p>
            <a:pPr lvl="3"/>
            <a:r>
              <a:rPr lang="fr-FR" dirty="0"/>
              <a:t>Beaucoup d’empiricité </a:t>
            </a:r>
          </a:p>
          <a:p>
            <a:pPr lvl="4"/>
            <a:r>
              <a:rPr lang="fr-FR" dirty="0"/>
              <a:t>Choix réseau classification</a:t>
            </a:r>
          </a:p>
          <a:p>
            <a:pPr lvl="4"/>
            <a:r>
              <a:rPr lang="fr-FR" dirty="0" err="1"/>
              <a:t>Saliency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lvl="3"/>
            <a:r>
              <a:rPr lang="fr-FR" dirty="0"/>
              <a:t>Mieux prendre en compte contraintes extérieures (configuration VM…)</a:t>
            </a:r>
          </a:p>
        </p:txBody>
      </p:sp>
      <p:sp>
        <p:nvSpPr>
          <p:cNvPr id="12" name="Espace réservé du contenu 29"/>
          <p:cNvSpPr txBox="1">
            <a:spLocks/>
          </p:cNvSpPr>
          <p:nvPr/>
        </p:nvSpPr>
        <p:spPr bwMode="gray">
          <a:xfrm>
            <a:off x="4872038" y="1624422"/>
            <a:ext cx="3883025" cy="20356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0" kern="1200" cap="none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900" b="1" kern="1200" cap="none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-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Char char="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fr-FR" dirty="0"/>
          </a:p>
          <a:p>
            <a:pPr lvl="3"/>
            <a:r>
              <a:rPr lang="fr-FR" dirty="0"/>
              <a:t>Multiples problèmes sur les entrainements</a:t>
            </a:r>
          </a:p>
          <a:p>
            <a:pPr lvl="4"/>
            <a:r>
              <a:rPr lang="fr-FR" dirty="0"/>
              <a:t>Cluster : peu de libertés possibles</a:t>
            </a:r>
          </a:p>
          <a:p>
            <a:pPr lvl="4"/>
            <a:r>
              <a:rPr lang="fr-FR" dirty="0"/>
              <a:t>Bugs : ne pas hésiter à demander de l’aide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63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prise de recul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3.2</a:t>
            </a:r>
            <a:r>
              <a:rPr lang="fr-FR" dirty="0"/>
              <a:t> Impacts du projet : Économique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6A03F9-9C68-44D9-9BAA-47929247588A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Soutenance SFE - Antoine PERRIN--DELORT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45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872153"/>
              </p:ext>
            </p:extLst>
          </p:nvPr>
        </p:nvGraphicFramePr>
        <p:xfrm>
          <a:off x="1261615" y="1654720"/>
          <a:ext cx="6540888" cy="139079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80296">
                  <a:extLst>
                    <a:ext uri="{9D8B030D-6E8A-4147-A177-3AD203B41FA5}">
                      <a16:colId xmlns:a16="http://schemas.microsoft.com/office/drawing/2014/main" val="2161263877"/>
                    </a:ext>
                  </a:extLst>
                </a:gridCol>
                <a:gridCol w="2180296">
                  <a:extLst>
                    <a:ext uri="{9D8B030D-6E8A-4147-A177-3AD203B41FA5}">
                      <a16:colId xmlns:a16="http://schemas.microsoft.com/office/drawing/2014/main" val="2136057826"/>
                    </a:ext>
                  </a:extLst>
                </a:gridCol>
                <a:gridCol w="2180296">
                  <a:extLst>
                    <a:ext uri="{9D8B030D-6E8A-4147-A177-3AD203B41FA5}">
                      <a16:colId xmlns:a16="http://schemas.microsoft.com/office/drawing/2014/main" val="3351702695"/>
                    </a:ext>
                  </a:extLst>
                </a:gridCol>
              </a:tblGrid>
              <a:tr h="4012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904366"/>
                  </a:ext>
                </a:extLst>
              </a:tr>
              <a:tr h="989495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GTT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Gain d’efficacité</a:t>
                      </a:r>
                    </a:p>
                    <a:p>
                      <a:pPr algn="ctr"/>
                      <a:r>
                        <a:rPr lang="fr-FR" dirty="0"/>
                        <a:t>Réduction des coûts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236755"/>
                  </a:ext>
                </a:extLst>
              </a:tr>
            </a:tbl>
          </a:graphicData>
        </a:graphic>
      </p:graphicFrame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2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prise de recul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3.2</a:t>
            </a:r>
            <a:r>
              <a:rPr lang="fr-FR" dirty="0"/>
              <a:t> Impacts du projet : Environnemental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6A03F9-9C68-44D9-9BAA-47929247588A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Soutenance SFE - Antoine PERRIN--DELORT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46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380" y="919533"/>
            <a:ext cx="3265524" cy="326552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150754" y="4248135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50000"/>
                  </a:schemeClr>
                </a:solidFill>
              </a:rPr>
              <a:t>La pollution de l’IA – DALL-E3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sp>
        <p:nvSpPr>
          <p:cNvPr id="14" name="Espace réservé du contenu 29"/>
          <p:cNvSpPr txBox="1">
            <a:spLocks/>
          </p:cNvSpPr>
          <p:nvPr/>
        </p:nvSpPr>
        <p:spPr bwMode="gray">
          <a:xfrm>
            <a:off x="533400" y="1081626"/>
            <a:ext cx="3551845" cy="2980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0" kern="1200" cap="none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900" b="1" kern="1200" cap="none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-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Char char="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fr-FR" dirty="0"/>
              <a:t>Impact environnemental du projet:</a:t>
            </a:r>
          </a:p>
          <a:p>
            <a:pPr lvl="4"/>
            <a:r>
              <a:rPr lang="fr-FR" dirty="0"/>
              <a:t>Tests : 2 kgCO</a:t>
            </a:r>
            <a:r>
              <a:rPr lang="fr-FR" baseline="-25000" dirty="0"/>
              <a:t>2</a:t>
            </a:r>
          </a:p>
          <a:p>
            <a:pPr lvl="4"/>
            <a:r>
              <a:rPr lang="fr-FR" dirty="0"/>
              <a:t>Entrainement : 33 kgCO</a:t>
            </a:r>
            <a:r>
              <a:rPr lang="fr-FR" baseline="-25000" dirty="0"/>
              <a:t>2</a:t>
            </a:r>
            <a:endParaRPr lang="fr-FR" dirty="0"/>
          </a:p>
          <a:p>
            <a:pPr lvl="4"/>
            <a:r>
              <a:rPr lang="fr-FR" dirty="0"/>
              <a:t>Inférence : 114 kgCO</a:t>
            </a:r>
            <a:r>
              <a:rPr lang="fr-FR" baseline="-25000" dirty="0"/>
              <a:t>2</a:t>
            </a:r>
            <a:r>
              <a:rPr lang="fr-FR" dirty="0"/>
              <a:t>/an</a:t>
            </a:r>
          </a:p>
          <a:p>
            <a:pPr lvl="4"/>
            <a:endParaRPr lang="fr-FR" dirty="0"/>
          </a:p>
          <a:p>
            <a:pPr lvl="3"/>
            <a:r>
              <a:rPr lang="fr-FR" dirty="0"/>
              <a:t>Impact environnemental de ChatGPT-3</a:t>
            </a:r>
          </a:p>
          <a:p>
            <a:pPr lvl="4"/>
            <a:r>
              <a:rPr lang="fr-FR" dirty="0"/>
              <a:t>Entrainement : 550 tCO</a:t>
            </a:r>
            <a:r>
              <a:rPr lang="fr-FR" baseline="-25000" dirty="0"/>
              <a:t>2</a:t>
            </a:r>
            <a:r>
              <a:rPr lang="fr-FR" dirty="0"/>
              <a:t>  </a:t>
            </a:r>
            <a:r>
              <a:rPr lang="fr-FR" sz="1600" i="1" dirty="0">
                <a:solidFill>
                  <a:schemeClr val="accent6"/>
                </a:solidFill>
              </a:rPr>
              <a:t>[</a:t>
            </a:r>
            <a:r>
              <a:rPr lang="fr-FR" sz="1600" i="1" dirty="0" err="1">
                <a:solidFill>
                  <a:schemeClr val="accent6"/>
                </a:solidFill>
              </a:rPr>
              <a:t>Luccioni</a:t>
            </a:r>
            <a:r>
              <a:rPr lang="fr-FR" sz="1600" i="1" dirty="0">
                <a:solidFill>
                  <a:schemeClr val="accent6"/>
                </a:solidFill>
              </a:rPr>
              <a:t> &amp; al]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marL="0" lvl="3" indent="0">
              <a:buFont typeface="Arial" panose="020B0604020202020204" pitchFamily="34" charset="0"/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3332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prise de recul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3.2</a:t>
            </a:r>
            <a:r>
              <a:rPr lang="fr-FR" dirty="0"/>
              <a:t> Impacts du projet : Organisationnel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6A03F9-9C68-44D9-9BAA-47929247588A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 dirty="0"/>
              <a:t>Soutenance SFE - Antoine PERRIN--DELORT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47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contenu 29"/>
          <p:cNvSpPr>
            <a:spLocks noGrp="1"/>
          </p:cNvSpPr>
          <p:nvPr>
            <p:ph idx="15"/>
          </p:nvPr>
        </p:nvSpPr>
        <p:spPr>
          <a:xfrm>
            <a:off x="4872038" y="1047750"/>
            <a:ext cx="3883025" cy="1675508"/>
          </a:xfrm>
        </p:spPr>
        <p:txBody>
          <a:bodyPr/>
          <a:lstStyle/>
          <a:p>
            <a:pPr lvl="2"/>
            <a:endParaRPr lang="fr-FR" dirty="0"/>
          </a:p>
          <a:p>
            <a:pPr lvl="3"/>
            <a:r>
              <a:rPr lang="en-US" dirty="0"/>
              <a:t>Elimination </a:t>
            </a:r>
            <a:r>
              <a:rPr lang="en-US" dirty="0" err="1"/>
              <a:t>strobocheck</a:t>
            </a:r>
            <a:endParaRPr lang="en-US" dirty="0"/>
          </a:p>
          <a:p>
            <a:pPr lvl="4"/>
            <a:r>
              <a:rPr lang="fr-FR" dirty="0"/>
              <a:t>Gain de confort pour employés</a:t>
            </a:r>
            <a:endParaRPr lang="en-US" dirty="0"/>
          </a:p>
          <a:p>
            <a:pPr lvl="3"/>
            <a:endParaRPr lang="fr-FR" dirty="0"/>
          </a:p>
          <a:p>
            <a:pPr lvl="3"/>
            <a:r>
              <a:rPr lang="fr-FR" dirty="0"/>
              <a:t>Comment faire accepter cette solution ?</a:t>
            </a:r>
          </a:p>
          <a:p>
            <a:pPr lvl="4"/>
            <a:r>
              <a:rPr lang="fr-FR" dirty="0"/>
              <a:t>Fonctionnelle</a:t>
            </a:r>
          </a:p>
          <a:p>
            <a:pPr lvl="4"/>
            <a:r>
              <a:rPr lang="fr-FR" dirty="0"/>
              <a:t>Sûre par rapport aux postes</a:t>
            </a:r>
          </a:p>
          <a:p>
            <a:pPr lvl="3"/>
            <a:endParaRPr lang="en-US" dirty="0"/>
          </a:p>
          <a:p>
            <a:pPr lvl="3"/>
            <a:r>
              <a:rPr lang="fr-FR" dirty="0"/>
              <a:t>Travaux réutilisables pour de futurs projets</a:t>
            </a:r>
          </a:p>
          <a:p>
            <a:pPr marL="0" lvl="3" indent="0">
              <a:buNone/>
            </a:pP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143000" y="3708525"/>
            <a:ext cx="3271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Exemple réutilisation des </a:t>
            </a:r>
            <a:r>
              <a:rPr lang="fr-FR" sz="1400" u="sng" dirty="0" err="1">
                <a:solidFill>
                  <a:schemeClr val="bg1">
                    <a:lumMod val="50000"/>
                  </a:schemeClr>
                </a:solidFill>
              </a:rPr>
              <a:t>embeddings</a:t>
            </a:r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 des plans pour la mise en place d’une base de données </a:t>
            </a:r>
            <a:r>
              <a:rPr lang="fr-FR" sz="1400" u="sng" dirty="0" err="1">
                <a:solidFill>
                  <a:schemeClr val="bg1">
                    <a:lumMod val="50000"/>
                  </a:schemeClr>
                </a:solidFill>
              </a:rPr>
              <a:t>requêtable</a:t>
            </a:r>
            <a:endParaRPr lang="en-US" sz="14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5" name="Image 4" descr="Une image contenant texte, dessin humoristique, capture d’écran, diagramme&#10;&#10;Description générée automatiquement">
            <a:extLst>
              <a:ext uri="{FF2B5EF4-FFF2-40B4-BE49-F238E27FC236}">
                <a16:creationId xmlns:a16="http://schemas.microsoft.com/office/drawing/2014/main" id="{B6B9EBA5-7050-B38F-61D3-AE2EDF56E9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69253"/>
            <a:ext cx="4441810" cy="187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04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prise de recul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3.3</a:t>
            </a:r>
            <a:r>
              <a:rPr lang="fr-FR" dirty="0"/>
              <a:t> Compétences mobilisées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EEF345E-E6E3-4125-AEE9-C5970E8464ED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267855"/>
              </p:ext>
            </p:extLst>
          </p:nvPr>
        </p:nvGraphicFramePr>
        <p:xfrm>
          <a:off x="990600" y="960945"/>
          <a:ext cx="7307749" cy="34137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130304">
                  <a:extLst>
                    <a:ext uri="{9D8B030D-6E8A-4147-A177-3AD203B41FA5}">
                      <a16:colId xmlns:a16="http://schemas.microsoft.com/office/drawing/2014/main" val="1490929915"/>
                    </a:ext>
                  </a:extLst>
                </a:gridCol>
                <a:gridCol w="795945">
                  <a:extLst>
                    <a:ext uri="{9D8B030D-6E8A-4147-A177-3AD203B41FA5}">
                      <a16:colId xmlns:a16="http://schemas.microsoft.com/office/drawing/2014/main" val="1703544097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522418217"/>
                    </a:ext>
                  </a:extLst>
                </a:gridCol>
              </a:tblGrid>
              <a:tr h="563881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Compétence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Code </a:t>
                      </a:r>
                    </a:p>
                    <a:p>
                      <a:pPr algn="ctr"/>
                      <a:r>
                        <a:rPr lang="fr-FR" dirty="0"/>
                        <a:t>école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Exemple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1203421"/>
                  </a:ext>
                </a:extLst>
              </a:tr>
              <a:tr h="284698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Communication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CG01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Réunions, point tuteur…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809449"/>
                  </a:ext>
                </a:extLst>
              </a:tr>
              <a:tr h="284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Résoudre un problème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CG02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Réflexion et implémentation solution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681442"/>
                  </a:ext>
                </a:extLst>
              </a:tr>
              <a:tr h="2846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Conduire un projet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CG06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Autonomie partie</a:t>
                      </a:r>
                      <a:r>
                        <a:rPr lang="fr-FR" sz="1400" baseline="0" dirty="0"/>
                        <a:t> IA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633097"/>
                  </a:ext>
                </a:extLst>
              </a:tr>
              <a:tr h="219103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S’adapter et évoluer</a:t>
                      </a:r>
                      <a:endParaRPr lang="en-US" sz="1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CG13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Acquisition</a:t>
                      </a:r>
                      <a:r>
                        <a:rPr lang="fr-FR" sz="1400" baseline="0" dirty="0"/>
                        <a:t> de nouvelles connaissances (cluster…), mise en place d’éléments logiciels, adaptation aux infrastructures de GTT…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182766"/>
                  </a:ext>
                </a:extLst>
              </a:tr>
              <a:tr h="239205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Vulgarisation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CG09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Présentation de la solution au client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704825"/>
                  </a:ext>
                </a:extLst>
              </a:tr>
              <a:tr h="51340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Intégrer les enjeux sociétaux</a:t>
                      </a:r>
                      <a:endParaRPr lang="en-US" sz="1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CG10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Génération dataset tardive et entrainement parcimonieux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015552"/>
                  </a:ext>
                </a:extLst>
              </a:tr>
              <a:tr h="30004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…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…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19587"/>
                  </a:ext>
                </a:extLst>
              </a:tr>
            </a:tbl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43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prise de recul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3.4</a:t>
            </a:r>
            <a:r>
              <a:rPr lang="fr-FR" dirty="0"/>
              <a:t> Bilan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49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29"/>
          <p:cNvSpPr>
            <a:spLocks noGrp="1"/>
          </p:cNvSpPr>
          <p:nvPr>
            <p:ph idx="15"/>
          </p:nvPr>
        </p:nvSpPr>
        <p:spPr>
          <a:xfrm>
            <a:off x="1131288" y="919410"/>
            <a:ext cx="4659912" cy="2980248"/>
          </a:xfrm>
        </p:spPr>
        <p:txBody>
          <a:bodyPr/>
          <a:lstStyle/>
          <a:p>
            <a:pPr lvl="2"/>
            <a:r>
              <a:rPr lang="fr-FR" dirty="0"/>
              <a:t>Expérience formatrice à différents niveaux</a:t>
            </a:r>
          </a:p>
          <a:p>
            <a:pPr lvl="2"/>
            <a:endParaRPr lang="fr-FR" dirty="0"/>
          </a:p>
          <a:p>
            <a:pPr lvl="3"/>
            <a:r>
              <a:rPr lang="fr-FR" dirty="0"/>
              <a:t>Théorique</a:t>
            </a:r>
          </a:p>
          <a:p>
            <a:pPr lvl="4"/>
            <a:r>
              <a:rPr lang="fr-FR" dirty="0"/>
              <a:t>Réseau siamois</a:t>
            </a:r>
          </a:p>
          <a:p>
            <a:pPr lvl="4"/>
            <a:r>
              <a:rPr lang="fr-FR" dirty="0"/>
              <a:t>Focal </a:t>
            </a:r>
            <a:r>
              <a:rPr lang="fr-FR" dirty="0" err="1"/>
              <a:t>loss</a:t>
            </a:r>
            <a:endParaRPr lang="fr-FR" dirty="0"/>
          </a:p>
          <a:p>
            <a:pPr lvl="4"/>
            <a:r>
              <a:rPr lang="fr-FR" dirty="0"/>
              <a:t>Paradigmes de programmation</a:t>
            </a:r>
          </a:p>
          <a:p>
            <a:pPr lvl="4"/>
            <a:r>
              <a:rPr lang="fr-FR" dirty="0"/>
              <a:t>…</a:t>
            </a:r>
          </a:p>
          <a:p>
            <a:pPr lvl="4"/>
            <a:endParaRPr lang="fr-FR" dirty="0"/>
          </a:p>
          <a:p>
            <a:pPr lvl="4"/>
            <a:endParaRPr lang="fr-FR" dirty="0"/>
          </a:p>
          <a:p>
            <a:pPr lvl="3"/>
            <a:r>
              <a:rPr lang="fr-FR" dirty="0"/>
              <a:t>Professionnel</a:t>
            </a:r>
          </a:p>
          <a:p>
            <a:pPr lvl="4"/>
            <a:r>
              <a:rPr lang="fr-FR" dirty="0"/>
              <a:t>Organisation et pilotage d’un projet</a:t>
            </a:r>
          </a:p>
          <a:p>
            <a:pPr lvl="4"/>
            <a:r>
              <a:rPr lang="fr-FR" dirty="0"/>
              <a:t>Encadrement</a:t>
            </a:r>
          </a:p>
          <a:p>
            <a:pPr lvl="4"/>
            <a:r>
              <a:rPr lang="fr-FR" dirty="0"/>
              <a:t>…</a:t>
            </a:r>
          </a:p>
          <a:p>
            <a:pPr marL="0" lvl="3" indent="0">
              <a:buNone/>
            </a:pPr>
            <a:endParaRPr lang="fr-FR" dirty="0"/>
          </a:p>
        </p:txBody>
      </p:sp>
      <p:sp>
        <p:nvSpPr>
          <p:cNvPr id="12" name="Espace réservé du contenu 29"/>
          <p:cNvSpPr txBox="1">
            <a:spLocks/>
          </p:cNvSpPr>
          <p:nvPr/>
        </p:nvSpPr>
        <p:spPr bwMode="gray">
          <a:xfrm>
            <a:off x="5791200" y="881760"/>
            <a:ext cx="5181600" cy="19185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0" kern="1200" cap="none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900" b="1" kern="1200" cap="none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-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Char char="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fr-FR" dirty="0"/>
          </a:p>
          <a:p>
            <a:pPr marL="266700" lvl="4" indent="0">
              <a:buNone/>
            </a:pPr>
            <a:endParaRPr lang="fr-FR" dirty="0"/>
          </a:p>
          <a:p>
            <a:pPr lvl="3"/>
            <a:r>
              <a:rPr lang="fr-FR" dirty="0"/>
              <a:t>Technique</a:t>
            </a:r>
          </a:p>
          <a:p>
            <a:pPr lvl="4"/>
            <a:r>
              <a:rPr lang="fr-FR" dirty="0" err="1"/>
              <a:t>Pytorch</a:t>
            </a:r>
            <a:r>
              <a:rPr lang="fr-FR" dirty="0"/>
              <a:t> Lightning</a:t>
            </a:r>
          </a:p>
          <a:p>
            <a:pPr lvl="4"/>
            <a:r>
              <a:rPr lang="fr-FR" dirty="0" err="1"/>
              <a:t>Grad</a:t>
            </a:r>
            <a:r>
              <a:rPr lang="fr-FR" dirty="0"/>
              <a:t>-CAM</a:t>
            </a:r>
          </a:p>
          <a:p>
            <a:pPr lvl="4"/>
            <a:r>
              <a:rPr lang="fr-FR" dirty="0" err="1"/>
              <a:t>Einops</a:t>
            </a:r>
            <a:endParaRPr lang="fr-FR" dirty="0"/>
          </a:p>
          <a:p>
            <a:pPr lvl="4"/>
            <a:r>
              <a:rPr lang="fr-FR" dirty="0"/>
              <a:t>Stratégies de distribution</a:t>
            </a:r>
          </a:p>
          <a:p>
            <a:pPr lvl="4"/>
            <a:r>
              <a:rPr lang="fr-FR" dirty="0"/>
              <a:t>…</a:t>
            </a:r>
          </a:p>
          <a:p>
            <a:pPr lvl="4"/>
            <a:endParaRPr lang="fr-FR" dirty="0"/>
          </a:p>
          <a:p>
            <a:pPr lvl="3"/>
            <a:r>
              <a:rPr lang="fr-FR" dirty="0"/>
              <a:t>Capacités transverse</a:t>
            </a:r>
          </a:p>
          <a:p>
            <a:pPr lvl="4"/>
            <a:r>
              <a:rPr lang="fr-FR" dirty="0"/>
              <a:t>Intégrer une équipe</a:t>
            </a:r>
          </a:p>
          <a:p>
            <a:pPr lvl="4"/>
            <a:r>
              <a:rPr lang="fr-FR" dirty="0"/>
              <a:t>Vulgarisation</a:t>
            </a:r>
          </a:p>
          <a:p>
            <a:pPr lvl="4"/>
            <a:r>
              <a:rPr lang="fr-FR" dirty="0"/>
              <a:t>Autonomie</a:t>
            </a:r>
          </a:p>
          <a:p>
            <a:pPr lvl="4"/>
            <a:r>
              <a:rPr lang="fr-FR" dirty="0"/>
              <a:t>…</a:t>
            </a:r>
          </a:p>
          <a:p>
            <a:pPr lvl="3"/>
            <a:endParaRPr lang="fr-FR" dirty="0"/>
          </a:p>
          <a:p>
            <a:pPr marL="0" lvl="3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1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716A907-1BE6-4883-8418-97D4DDF22528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028" name="Picture 4" descr="MP DATA Great Place to Work Fr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867960"/>
            <a:ext cx="2819400" cy="128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T Atlantique sur LinkedIn : #brest #nantes #rennes #numérique #energie  #environnem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91454"/>
            <a:ext cx="1600200" cy="16002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042873"/>
            <a:ext cx="1509000" cy="1776209"/>
          </a:xfrm>
          <a:prstGeom prst="rect">
            <a:avLst/>
          </a:prstGeom>
        </p:spPr>
      </p:pic>
      <p:sp>
        <p:nvSpPr>
          <p:cNvPr id="20" name="Espace réservé du texte 28"/>
          <p:cNvSpPr>
            <a:spLocks noGrp="1"/>
          </p:cNvSpPr>
          <p:nvPr>
            <p:ph type="body" sz="quarter" idx="14"/>
          </p:nvPr>
        </p:nvSpPr>
        <p:spPr>
          <a:xfrm>
            <a:off x="396000" y="442800"/>
            <a:ext cx="7228800" cy="276090"/>
          </a:xfrm>
        </p:spPr>
        <p:txBody>
          <a:bodyPr/>
          <a:lstStyle/>
          <a:p>
            <a:r>
              <a:rPr lang="fr-FR" dirty="0"/>
              <a:t>Schéma d’introduction</a:t>
            </a:r>
          </a:p>
        </p:txBody>
      </p:sp>
      <p:cxnSp>
        <p:nvCxnSpPr>
          <p:cNvPr id="13" name="Connecteur droit avec flèche 12"/>
          <p:cNvCxnSpPr>
            <a:stCxn id="2056" idx="2"/>
          </p:cNvCxnSpPr>
          <p:nvPr/>
        </p:nvCxnSpPr>
        <p:spPr>
          <a:xfrm flipH="1" flipV="1">
            <a:off x="1371600" y="2393542"/>
            <a:ext cx="1905000" cy="139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V="1">
            <a:off x="4076700" y="1748790"/>
            <a:ext cx="0" cy="128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2056" idx="6"/>
            <a:endCxn id="2" idx="2"/>
          </p:cNvCxnSpPr>
          <p:nvPr/>
        </p:nvCxnSpPr>
        <p:spPr>
          <a:xfrm flipV="1">
            <a:off x="4876800" y="2114551"/>
            <a:ext cx="2533832" cy="167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1676400" y="2877171"/>
            <a:ext cx="106680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Étudie à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3124200" y="2299857"/>
            <a:ext cx="1905000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Est employé par</a:t>
            </a:r>
            <a:endParaRPr 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5256834" y="2819082"/>
            <a:ext cx="1601166" cy="3693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Travaille pour</a:t>
            </a:r>
            <a:endParaRPr lang="en-US" dirty="0"/>
          </a:p>
        </p:txBody>
      </p:sp>
      <p:pic>
        <p:nvPicPr>
          <p:cNvPr id="37" name="Picture 4" descr="MP DATA Great Place to Work Franc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0"/>
          <a:stretch/>
        </p:blipFill>
        <p:spPr>
          <a:xfrm>
            <a:off x="6312888" y="998571"/>
            <a:ext cx="2195488" cy="111598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38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3 : </a:t>
            </a:r>
            <a:r>
              <a:rPr lang="fr-FR" dirty="0"/>
              <a:t>prise de recul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3.4</a:t>
            </a:r>
            <a:r>
              <a:rPr lang="fr-FR" dirty="0"/>
              <a:t> Bilan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50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Utiliser le travail en équipe pour atteindre ses objectifs - Wim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80740"/>
            <a:ext cx="4839195" cy="322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contenu 29"/>
          <p:cNvSpPr txBox="1">
            <a:spLocks/>
          </p:cNvSpPr>
          <p:nvPr/>
        </p:nvSpPr>
        <p:spPr bwMode="gray">
          <a:xfrm>
            <a:off x="533400" y="1054003"/>
            <a:ext cx="4659912" cy="29802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0" kern="1200" cap="none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900" b="1" kern="1200" cap="none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Char char="►"/>
              <a:defRPr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-"/>
              <a:defRPr sz="1800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2900" indent="-342900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Char char="►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fr-FR" dirty="0"/>
          </a:p>
          <a:p>
            <a:pPr lvl="3"/>
            <a:r>
              <a:rPr lang="fr-FR" dirty="0"/>
              <a:t>Projet renouvelé pour une année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Bases de code solides pour continuation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Cadre de travail agréable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Fierté du travail accompli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Conforte choix de carrière</a:t>
            </a:r>
          </a:p>
          <a:p>
            <a:pPr lvl="3"/>
            <a:endParaRPr lang="fr-FR" dirty="0"/>
          </a:p>
          <a:p>
            <a:pPr lvl="3"/>
            <a:endParaRPr lang="fr-FR" dirty="0"/>
          </a:p>
          <a:p>
            <a:pPr marL="0" lvl="3" indent="0">
              <a:buFont typeface="Arial" panose="020B0604020202020204" pitchFamily="34" charset="0"/>
              <a:buNone/>
            </a:pP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12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FA4-0A6F-46EE-8287-28E8C665FD3F}" type="datetime1">
              <a:rPr lang="fr-FR" smtClean="0"/>
              <a:t>26/11/2024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fr-FR" dirty="0"/>
              <a:t>Merci de votre attention !</a:t>
            </a:r>
          </a:p>
        </p:txBody>
      </p:sp>
    </p:spTree>
    <p:extLst>
      <p:ext uri="{BB962C8B-B14F-4D97-AF65-F5344CB8AC3E}">
        <p14:creationId xmlns:p14="http://schemas.microsoft.com/office/powerpoint/2010/main" val="168663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99FA4-0A6F-46EE-8287-28E8C665FD3F}" type="datetime1">
              <a:rPr lang="fr-FR" smtClean="0"/>
              <a:t>26/11/2024</a:t>
            </a:fld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r>
              <a:rPr lang="fr-FR" dirty="0"/>
              <a:t>Annexes</a:t>
            </a:r>
          </a:p>
        </p:txBody>
      </p:sp>
    </p:spTree>
    <p:extLst>
      <p:ext uri="{BB962C8B-B14F-4D97-AF65-F5344CB8AC3E}">
        <p14:creationId xmlns:p14="http://schemas.microsoft.com/office/powerpoint/2010/main" val="489960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Émission gaz a effet de serre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53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D123DD7-AC7B-D3DA-B700-437DDD3A0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13" y="953121"/>
            <a:ext cx="6718374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93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Calcul émissions co2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54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063370-59D7-9FE3-E01D-849886249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811" y="1428750"/>
            <a:ext cx="4244708" cy="5563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10D1D-2B69-6D6C-CAEC-8287F52FC7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455" y="2594566"/>
            <a:ext cx="3795089" cy="510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41E42B-7525-4BA0-EFAC-7DF28FF2C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80" y="3499917"/>
            <a:ext cx="3490262" cy="434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F3F9F7-94F6-86DB-D117-9851581AE9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867150"/>
            <a:ext cx="883997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024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</a:t>
            </a:r>
            <a:r>
              <a:rPr lang="fr-FR" dirty="0" err="1">
                <a:solidFill>
                  <a:schemeClr val="bg2"/>
                </a:solidFill>
              </a:rPr>
              <a:t>precision</a:t>
            </a:r>
            <a:r>
              <a:rPr lang="fr-FR" dirty="0">
                <a:solidFill>
                  <a:schemeClr val="bg2"/>
                </a:solidFill>
              </a:rPr>
              <a:t> &amp; </a:t>
            </a:r>
            <a:r>
              <a:rPr lang="fr-FR" dirty="0" err="1">
                <a:solidFill>
                  <a:schemeClr val="bg2"/>
                </a:solidFill>
              </a:rPr>
              <a:t>recall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55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3" name="Picture 2" descr="A diagram of negatives and negatives&#10;&#10;Description automatically generated">
            <a:extLst>
              <a:ext uri="{FF2B5EF4-FFF2-40B4-BE49-F238E27FC236}">
                <a16:creationId xmlns:a16="http://schemas.microsoft.com/office/drawing/2014/main" id="{A9CD6DFC-E55A-07F0-8B23-09C7DCB7CA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428" y="849141"/>
            <a:ext cx="5853144" cy="36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28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</a:t>
            </a:r>
            <a:r>
              <a:rPr lang="fr-FR" dirty="0" err="1">
                <a:solidFill>
                  <a:schemeClr val="bg2"/>
                </a:solidFill>
              </a:rPr>
              <a:t>Loss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 err="1">
                <a:solidFill>
                  <a:schemeClr val="bg2"/>
                </a:solidFill>
              </a:rPr>
              <a:t>function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Espace réservé du contenu 29"/>
              <p:cNvSpPr txBox="1">
                <a:spLocks/>
              </p:cNvSpPr>
              <p:nvPr/>
            </p:nvSpPr>
            <p:spPr bwMode="gray">
              <a:xfrm>
                <a:off x="2133600" y="819150"/>
                <a:ext cx="5706672" cy="298024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buFontTx/>
                  <a:buNone/>
                  <a:defRPr sz="2000" b="0" kern="1200" cap="none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buFontTx/>
                  <a:buNone/>
                  <a:defRPr sz="1900" b="1" kern="1200" cap="none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25000"/>
                  <a:buFontTx/>
                  <a:buNone/>
                  <a:defRPr sz="1800" kern="1200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66700" indent="-266700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80000"/>
                  <a:buFont typeface="Arial" panose="020B0604020202020204" pitchFamily="34" charset="0"/>
                  <a:buChar char="►"/>
                  <a:defRPr sz="1800" kern="1200" cap="none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47675" indent="-180975" algn="l" defTabSz="9144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2"/>
                  </a:buClr>
                  <a:buSzPct val="100000"/>
                  <a:buFont typeface="Arial" panose="020B0604020202020204" pitchFamily="34" charset="0"/>
                  <a:buChar char="-"/>
                  <a:defRPr sz="1800" kern="1200" cap="none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42900" indent="-342900" algn="l" defTabSz="914400" rtl="0" eaLnBrk="1" latinLnBrk="0" hangingPunct="1">
                  <a:spcBef>
                    <a:spcPct val="20000"/>
                  </a:spcBef>
                  <a:buClr>
                    <a:schemeClr val="bg2"/>
                  </a:buClr>
                  <a:buFont typeface="Arial" panose="020B0604020202020204" pitchFamily="34" charset="0"/>
                  <a:buChar char="►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2"/>
                <a:endParaRPr lang="fr-FR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  <m:sup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é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𝑐𝑖𝑠𝑖𝑜𝑛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𝑅𝑎𝑝𝑝𝑒𝑙</m:t>
                        </m:r>
                      </m:num>
                      <m:den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  <m:sup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𝑃𝑟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é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𝑐𝑖𝑠𝑖𝑜𝑛</m:t>
                            </m:r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𝑅𝑎𝑝𝑝𝑒𝑙</m:t>
                        </m:r>
                      </m:den>
                    </m:f>
                  </m:oMath>
                </a14:m>
                <a:endParaRPr lang="en-US" sz="2800" dirty="0"/>
              </a:p>
              <a:p>
                <a:pPr lvl="3"/>
                <a:endParaRPr lang="fr-FR" sz="280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800" i="1">
                            <a:latin typeface="Cambria Math" panose="02040503050406030204" pitchFamily="18" charset="0"/>
                          </a:rPr>
                          <m:t>β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  <m:sup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d>
                          <m:dPr>
                            <m:ctrlPr>
                              <a:rPr lang="fr-F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i="1">
                                    <a:latin typeface="Cambria Math" panose="02040503050406030204" pitchFamily="18" charset="0"/>
                                  </a:rPr>
                                  <m:t>β</m:t>
                                </m:r>
                              </m:e>
                              <m:sup>
                                <m:r>
                                  <a:rPr lang="fr-FR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𝑇𝑃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sSup>
                          <m:sSupPr>
                            <m:ctrlPr>
                              <a:rPr lang="fr-FR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800" i="1">
                                <a:latin typeface="Cambria Math" panose="02040503050406030204" pitchFamily="18" charset="0"/>
                              </a:rPr>
                              <m:t>β</m:t>
                            </m:r>
                          </m:e>
                          <m:sup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𝐹𝑁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2800" dirty="0"/>
              </a:p>
              <a:p>
                <a:pPr lvl="3"/>
                <a:endParaRPr lang="en-US" sz="2800" dirty="0"/>
              </a:p>
              <a:p>
                <a:pPr lvl="3"/>
                <a:r>
                  <a:rPr lang="fr-FR" sz="2800" dirty="0"/>
                  <a:t>Diminution des faux-négatifs </a:t>
                </a:r>
              </a:p>
              <a:p>
                <a:pPr marL="0" lvl="3" indent="0">
                  <a:buNone/>
                </a:pPr>
                <a:r>
                  <a:rPr lang="fr-FR" sz="2800" dirty="0"/>
                  <a:t>	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800" dirty="0"/>
              </a:p>
              <a:p>
                <a:pPr marL="0" lvl="3" indent="0">
                  <a:buNone/>
                </a:pPr>
                <a:endParaRPr lang="fr-FR" dirty="0"/>
              </a:p>
              <a:p>
                <a:pPr lvl="3"/>
                <a:endParaRPr lang="fr-FR" dirty="0"/>
              </a:p>
              <a:p>
                <a:pPr marL="0" lvl="3" indent="0">
                  <a:buFont typeface="Arial" panose="020B0604020202020204" pitchFamily="34" charset="0"/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18" name="Espace réservé du contenu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2133600" y="819150"/>
                <a:ext cx="5706672" cy="2980248"/>
              </a:xfrm>
              <a:prstGeom prst="rect">
                <a:avLst/>
              </a:prstGeom>
              <a:blipFill>
                <a:blip r:embed="rId4"/>
                <a:stretch>
                  <a:fillRect l="-2885" b="-231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84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</a:t>
            </a:r>
            <a:r>
              <a:rPr lang="fr-FR" dirty="0" err="1">
                <a:solidFill>
                  <a:schemeClr val="bg2"/>
                </a:solidFill>
              </a:rPr>
              <a:t>Residual</a:t>
            </a:r>
            <a:r>
              <a:rPr lang="fr-FR" dirty="0">
                <a:solidFill>
                  <a:schemeClr val="bg2"/>
                </a:solidFill>
              </a:rPr>
              <a:t> neural network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88" y="1733550"/>
            <a:ext cx="5715000" cy="184104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4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</a:t>
            </a:r>
            <a:r>
              <a:rPr lang="fr-FR" dirty="0" err="1">
                <a:solidFill>
                  <a:schemeClr val="bg2"/>
                </a:solidFill>
              </a:rPr>
              <a:t>Residual</a:t>
            </a:r>
            <a:r>
              <a:rPr lang="fr-FR" dirty="0">
                <a:solidFill>
                  <a:schemeClr val="bg2"/>
                </a:solidFill>
              </a:rPr>
              <a:t> neural network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58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97466"/>
            <a:ext cx="3557702" cy="3148567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7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Stratégies de distribution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08670"/>
            <a:ext cx="6324600" cy="312615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1.1</a:t>
            </a:r>
            <a:r>
              <a:rPr lang="fr-FR" dirty="0"/>
              <a:t> Présentation de l’entreprise : MP DATA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716A907-1BE6-4883-8418-97D4DDF22528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028" name="Picture 4" descr="MP DATA Great Place to Work Fr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6" y="716579"/>
            <a:ext cx="3124200" cy="142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9"/>
          <p:cNvSpPr>
            <a:spLocks noGrp="1"/>
          </p:cNvSpPr>
          <p:nvPr>
            <p:ph idx="15"/>
          </p:nvPr>
        </p:nvSpPr>
        <p:spPr>
          <a:xfrm>
            <a:off x="4572000" y="1581150"/>
            <a:ext cx="3883025" cy="3298031"/>
          </a:xfrm>
        </p:spPr>
        <p:txBody>
          <a:bodyPr/>
          <a:lstStyle/>
          <a:p>
            <a:pPr lvl="2"/>
            <a:r>
              <a:rPr lang="fr-FR" dirty="0"/>
              <a:t>Entreprise de conseil spécialisée en Data et Intelligence Artificielle</a:t>
            </a:r>
          </a:p>
          <a:p>
            <a:pPr lvl="2"/>
            <a:endParaRPr lang="fr-FR" dirty="0"/>
          </a:p>
          <a:p>
            <a:pPr lvl="3"/>
            <a:r>
              <a:rPr lang="en-US" dirty="0"/>
              <a:t>Intelligence </a:t>
            </a:r>
            <a:r>
              <a:rPr lang="en-US" dirty="0" err="1"/>
              <a:t>Artificielle</a:t>
            </a:r>
            <a:r>
              <a:rPr lang="en-US" dirty="0"/>
              <a:t> &amp; </a:t>
            </a:r>
            <a:r>
              <a:rPr lang="en-US" dirty="0" err="1"/>
              <a:t>Optimisation</a:t>
            </a:r>
            <a:endParaRPr lang="en-US" dirty="0"/>
          </a:p>
          <a:p>
            <a:pPr lvl="3"/>
            <a:r>
              <a:rPr lang="en-US" dirty="0"/>
              <a:t>Data Engineering</a:t>
            </a:r>
          </a:p>
          <a:p>
            <a:pPr lvl="3"/>
            <a:r>
              <a:rPr lang="en-US" dirty="0"/>
              <a:t>Conseil et </a:t>
            </a:r>
            <a:r>
              <a:rPr lang="en-US" dirty="0" err="1"/>
              <a:t>Stratégie</a:t>
            </a:r>
            <a:r>
              <a:rPr lang="en-US" dirty="0"/>
              <a:t> Data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~100 consultants</a:t>
            </a:r>
            <a:endParaRPr lang="fr-FR" dirty="0"/>
          </a:p>
        </p:txBody>
      </p:sp>
      <p:pic>
        <p:nvPicPr>
          <p:cNvPr id="1032" name="Picture 8" descr="La data au coeur de l'industrie - MP DA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" t="216" r="586" b="-216"/>
          <a:stretch/>
        </p:blipFill>
        <p:spPr bwMode="auto">
          <a:xfrm>
            <a:off x="1054293" y="1738151"/>
            <a:ext cx="2133600" cy="21336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66800" y="384936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Grégoire GAILLAC</a:t>
            </a:r>
            <a:endParaRPr lang="en-US" dirty="0"/>
          </a:p>
        </p:txBody>
      </p:sp>
      <p:pic>
        <p:nvPicPr>
          <p:cNvPr id="15" name="Picture 4" descr="MP DATA Great Place to Work Fran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57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Stratégies de distribution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60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616"/>
          <a:stretch/>
        </p:blipFill>
        <p:spPr>
          <a:xfrm>
            <a:off x="914400" y="871546"/>
            <a:ext cx="6916862" cy="332862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90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Jarvis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61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84394"/>
            <a:ext cx="7772400" cy="361364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22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les cuves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62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10" name="Picture 9" descr="A diagram of a ship&#10;&#10;Description automatically generated">
            <a:extLst>
              <a:ext uri="{FF2B5EF4-FFF2-40B4-BE49-F238E27FC236}">
                <a16:creationId xmlns:a16="http://schemas.microsoft.com/office/drawing/2014/main" id="{C31D8249-C79A-9A4B-F3D7-6CFD63935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10676"/>
            <a:ext cx="5763429" cy="1352739"/>
          </a:xfrm>
          <a:prstGeom prst="rect">
            <a:avLst/>
          </a:prstGeom>
        </p:spPr>
      </p:pic>
      <p:pic>
        <p:nvPicPr>
          <p:cNvPr id="3" name="Picture 2" descr="A drawing of a box&#10;&#10;Description automatically generated">
            <a:extLst>
              <a:ext uri="{FF2B5EF4-FFF2-40B4-BE49-F238E27FC236}">
                <a16:creationId xmlns:a16="http://schemas.microsoft.com/office/drawing/2014/main" id="{4CF52A26-6691-1437-347B-9B1449C22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26" y="2722079"/>
            <a:ext cx="5801535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69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Les technologies de </a:t>
            </a:r>
            <a:r>
              <a:rPr lang="fr-FR" dirty="0" err="1">
                <a:solidFill>
                  <a:schemeClr val="bg2"/>
                </a:solidFill>
              </a:rPr>
              <a:t>gtt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63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31590624-862A-4322-9892-5324D5410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81147"/>
            <a:ext cx="5943600" cy="34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48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les zones des plans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64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5" name="Picture 4" descr="A screenshot of a room with a grid wall and blue circles&#10;&#10;Description automatically generated">
            <a:extLst>
              <a:ext uri="{FF2B5EF4-FFF2-40B4-BE49-F238E27FC236}">
                <a16:creationId xmlns:a16="http://schemas.microsoft.com/office/drawing/2014/main" id="{09C9471A-EB75-1543-FB4F-86AC7C6CB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71550"/>
            <a:ext cx="4041705" cy="3316399"/>
          </a:xfrm>
          <a:prstGeom prst="rect">
            <a:avLst/>
          </a:prstGeom>
        </p:spPr>
      </p:pic>
      <p:pic>
        <p:nvPicPr>
          <p:cNvPr id="12" name="Picture 11" descr="Diagram of a structure with red circles and a tower&#10;&#10;Description automatically generated">
            <a:extLst>
              <a:ext uri="{FF2B5EF4-FFF2-40B4-BE49-F238E27FC236}">
                <a16:creationId xmlns:a16="http://schemas.microsoft.com/office/drawing/2014/main" id="{B44BD486-AED6-6AB9-FB40-76AC77073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27" y="1596142"/>
            <a:ext cx="3153215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10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localisation des </a:t>
            </a:r>
            <a:r>
              <a:rPr lang="fr-FR" dirty="0" err="1">
                <a:solidFill>
                  <a:schemeClr val="bg2"/>
                </a:solidFill>
              </a:rPr>
              <a:t>élements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65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4" name="Picture 3" descr="A diagram of a structure&#10;&#10;Description automatically generated">
            <a:extLst>
              <a:ext uri="{FF2B5EF4-FFF2-40B4-BE49-F238E27FC236}">
                <a16:creationId xmlns:a16="http://schemas.microsoft.com/office/drawing/2014/main" id="{19753BFC-AFD7-9C61-D30D-E5F956DCB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97750"/>
            <a:ext cx="5115639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0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Membrane </a:t>
            </a:r>
            <a:r>
              <a:rPr lang="fr-FR" dirty="0" err="1">
                <a:solidFill>
                  <a:schemeClr val="bg2"/>
                </a:solidFill>
              </a:rPr>
              <a:t>sheet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66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3" name="Picture 2" descr="A close-up of a metal grid&#10;&#10;Description automatically generated">
            <a:extLst>
              <a:ext uri="{FF2B5EF4-FFF2-40B4-BE49-F238E27FC236}">
                <a16:creationId xmlns:a16="http://schemas.microsoft.com/office/drawing/2014/main" id="{50619550-4F63-AA56-FD37-6DCC17BC4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71" y="950302"/>
            <a:ext cx="5797057" cy="35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5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Diversité plans </a:t>
            </a:r>
            <a:r>
              <a:rPr lang="fr-FR" dirty="0" err="1">
                <a:solidFill>
                  <a:schemeClr val="bg2"/>
                </a:solidFill>
              </a:rPr>
              <a:t>gtt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67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80" y="1484982"/>
            <a:ext cx="3846015" cy="22468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18770"/>
            <a:ext cx="3697175" cy="15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566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neurone en </a:t>
            </a:r>
            <a:r>
              <a:rPr lang="fr-FR" dirty="0" err="1">
                <a:solidFill>
                  <a:schemeClr val="bg2"/>
                </a:solidFill>
              </a:rPr>
              <a:t>deep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 err="1">
                <a:solidFill>
                  <a:schemeClr val="bg2"/>
                </a:solidFill>
              </a:rPr>
              <a:t>learning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68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FFD168FA-EE5E-BB76-11D8-F3E021BB5A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01" y="895349"/>
            <a:ext cx="5742199" cy="322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410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</a:t>
            </a:r>
            <a:r>
              <a:rPr lang="fr-FR" dirty="0" err="1">
                <a:solidFill>
                  <a:schemeClr val="bg2"/>
                </a:solidFill>
              </a:rPr>
              <a:t>deep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 err="1">
                <a:solidFill>
                  <a:schemeClr val="bg2"/>
                </a:solidFill>
              </a:rPr>
              <a:t>learning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69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1030" name="Picture 6" descr="Introduction to Deep Learning - The Engineering Projects">
            <a:extLst>
              <a:ext uri="{FF2B5EF4-FFF2-40B4-BE49-F238E27FC236}">
                <a16:creationId xmlns:a16="http://schemas.microsoft.com/office/drawing/2014/main" id="{582BC312-F7E9-CBE8-6BF9-C43FA419D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954" y="831524"/>
            <a:ext cx="5442724" cy="387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97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b="1" dirty="0"/>
              <a:t>1.1</a:t>
            </a:r>
            <a:r>
              <a:rPr lang="fr-FR" dirty="0"/>
              <a:t> Présentation de l’entreprise : </a:t>
            </a:r>
            <a:r>
              <a:rPr lang="fr-FR" dirty="0" err="1"/>
              <a:t>GazTransport</a:t>
            </a:r>
            <a:r>
              <a:rPr lang="fr-FR" dirty="0"/>
              <a:t> et </a:t>
            </a:r>
            <a:r>
              <a:rPr lang="fr-FR" dirty="0" err="1"/>
              <a:t>Technigaz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716A907-1BE6-4883-8418-97D4DDF22528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9" name="Espace réservé du contenu 29"/>
          <p:cNvSpPr>
            <a:spLocks noGrp="1"/>
          </p:cNvSpPr>
          <p:nvPr>
            <p:ph idx="15"/>
          </p:nvPr>
        </p:nvSpPr>
        <p:spPr>
          <a:xfrm>
            <a:off x="4571999" y="859883"/>
            <a:ext cx="3883025" cy="3298031"/>
          </a:xfrm>
        </p:spPr>
        <p:txBody>
          <a:bodyPr/>
          <a:lstStyle/>
          <a:p>
            <a:pPr lvl="2"/>
            <a:r>
              <a:rPr lang="fr-FR" dirty="0"/>
              <a:t>Bureau d’étude français issu d’une fusion en 1994</a:t>
            </a:r>
          </a:p>
          <a:p>
            <a:pPr lvl="2"/>
            <a:endParaRPr lang="fr-FR" dirty="0"/>
          </a:p>
          <a:p>
            <a:pPr lvl="3"/>
            <a:r>
              <a:rPr lang="en-US" dirty="0"/>
              <a:t>ETI</a:t>
            </a:r>
          </a:p>
          <a:p>
            <a:pPr lvl="3"/>
            <a:r>
              <a:rPr lang="en-US" dirty="0"/>
              <a:t>Conception de plans de </a:t>
            </a:r>
            <a:r>
              <a:rPr lang="en-US" dirty="0" err="1"/>
              <a:t>cuves</a:t>
            </a:r>
            <a:r>
              <a:rPr lang="en-US" dirty="0"/>
              <a:t> pour GNL</a:t>
            </a:r>
          </a:p>
          <a:p>
            <a:pPr lvl="3"/>
            <a:r>
              <a:rPr lang="en-US" dirty="0"/>
              <a:t>Monopole</a:t>
            </a:r>
          </a:p>
          <a:p>
            <a:pPr lvl="3"/>
            <a:r>
              <a:rPr lang="fr-FR" dirty="0"/>
              <a:t>Forte croissance récente et future</a:t>
            </a:r>
          </a:p>
          <a:p>
            <a:pPr lvl="3"/>
            <a:r>
              <a:rPr lang="fr-FR" dirty="0"/>
              <a:t>PDG : Philippe </a:t>
            </a:r>
            <a:r>
              <a:rPr lang="fr-FR" dirty="0" err="1"/>
              <a:t>Berterottière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" y="865406"/>
            <a:ext cx="4163534" cy="2590800"/>
          </a:xfrm>
          <a:prstGeom prst="rect">
            <a:avLst/>
          </a:prstGeom>
        </p:spPr>
      </p:pic>
      <p:pic>
        <p:nvPicPr>
          <p:cNvPr id="17" name="Picture 4" descr="MP DATA Great Place to Work Fr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éthaniers | GT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967" y="3456206"/>
            <a:ext cx="3587750" cy="116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142177" y="3811521"/>
            <a:ext cx="2373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chemeClr val="bg1">
                    <a:lumMod val="50000"/>
                  </a:schemeClr>
                </a:solidFill>
              </a:rPr>
              <a:t>Un méthanier construit à l’aide de GTT</a:t>
            </a:r>
            <a:endParaRPr lang="en-US" sz="1400" u="sn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551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Multi-label vs multi-output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3" name="Picture 2" descr="A black background with blue squares&#10;&#10;Description automatically generated">
            <a:extLst>
              <a:ext uri="{FF2B5EF4-FFF2-40B4-BE49-F238E27FC236}">
                <a16:creationId xmlns:a16="http://schemas.microsoft.com/office/drawing/2014/main" id="{E30631CE-5553-A543-3C3B-CE3DD0AEB1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122086"/>
            <a:ext cx="2934429" cy="2895818"/>
          </a:xfrm>
          <a:prstGeom prst="rect">
            <a:avLst/>
          </a:prstGeom>
        </p:spPr>
      </p:pic>
      <p:pic>
        <p:nvPicPr>
          <p:cNvPr id="10" name="Picture 9" descr="A black background with arrows pointing to a blue rectangle&#10;&#10;Description automatically generated">
            <a:extLst>
              <a:ext uri="{FF2B5EF4-FFF2-40B4-BE49-F238E27FC236}">
                <a16:creationId xmlns:a16="http://schemas.microsoft.com/office/drawing/2014/main" id="{CE906DE7-5FD3-80E4-4C0C-7F4A2F8B21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25" y="1122086"/>
            <a:ext cx="2934429" cy="289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40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Annexe : Algorithme systématique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E3AB0EE8-CD41-46D2-8609-C88D95679310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71</a:t>
            </a:fld>
            <a:endParaRPr lang="fr-FR" dirty="0"/>
          </a:p>
        </p:txBody>
      </p:sp>
      <p:pic>
        <p:nvPicPr>
          <p:cNvPr id="9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  <p:pic>
        <p:nvPicPr>
          <p:cNvPr id="4" name="Picture 3" descr="A black and white diagram of a diagram&#10;&#10;Description automatically generated">
            <a:extLst>
              <a:ext uri="{FF2B5EF4-FFF2-40B4-BE49-F238E27FC236}">
                <a16:creationId xmlns:a16="http://schemas.microsoft.com/office/drawing/2014/main" id="{47729068-DA26-6042-FEB8-1A290432E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08" y="1044277"/>
            <a:ext cx="5520370" cy="30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>
          <a:xfrm>
            <a:off x="396000" y="442800"/>
            <a:ext cx="8138400" cy="276090"/>
          </a:xfrm>
        </p:spPr>
        <p:txBody>
          <a:bodyPr/>
          <a:lstStyle/>
          <a:p>
            <a:r>
              <a:rPr lang="fr-FR" b="1" dirty="0"/>
              <a:t>1.1</a:t>
            </a:r>
            <a:r>
              <a:rPr lang="fr-FR" dirty="0"/>
              <a:t> Présentation de l’entreprise : Responsabilité Sociétale des Entreprises (RSE)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716A907-1BE6-4883-8418-97D4DDF22528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9" name="Espace réservé du contenu 29"/>
          <p:cNvSpPr>
            <a:spLocks noGrp="1"/>
          </p:cNvSpPr>
          <p:nvPr>
            <p:ph idx="15"/>
          </p:nvPr>
        </p:nvSpPr>
        <p:spPr>
          <a:xfrm>
            <a:off x="457200" y="1079353"/>
            <a:ext cx="4474576" cy="3298031"/>
          </a:xfrm>
        </p:spPr>
        <p:txBody>
          <a:bodyPr/>
          <a:lstStyle/>
          <a:p>
            <a:pPr lvl="2"/>
            <a:endParaRPr lang="fr-FR" dirty="0"/>
          </a:p>
          <a:p>
            <a:pPr lvl="3"/>
            <a:r>
              <a:rPr lang="fr-FR" dirty="0"/>
              <a:t>« moins pire » des énergies fossiles</a:t>
            </a:r>
          </a:p>
          <a:p>
            <a:pPr lvl="4"/>
            <a:r>
              <a:rPr lang="fr-FR" dirty="0"/>
              <a:t>Élimination totale particules fines</a:t>
            </a:r>
          </a:p>
          <a:p>
            <a:pPr lvl="4"/>
            <a:r>
              <a:rPr lang="fr-FR" dirty="0"/>
              <a:t>Moins de gaz à effet de serre</a:t>
            </a:r>
          </a:p>
          <a:p>
            <a:pPr marL="0" lvl="3" indent="0">
              <a:buNone/>
            </a:pPr>
            <a:endParaRPr lang="fr-FR" dirty="0"/>
          </a:p>
          <a:p>
            <a:pPr lvl="3"/>
            <a:r>
              <a:rPr lang="fr-FR" dirty="0"/>
              <a:t>Utilisation du gaz vaporisé pour propulsion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Compensation bilan carbone </a:t>
            </a:r>
          </a:p>
          <a:p>
            <a:pPr lvl="4"/>
            <a:r>
              <a:rPr lang="fr-FR" dirty="0"/>
              <a:t>Venture Capital</a:t>
            </a:r>
          </a:p>
          <a:p>
            <a:pPr lvl="4"/>
            <a:r>
              <a:rPr lang="fr-FR" dirty="0" err="1"/>
              <a:t>Elogen</a:t>
            </a:r>
            <a:r>
              <a:rPr lang="fr-FR" dirty="0"/>
              <a:t> (filiale hydrogène)</a:t>
            </a:r>
          </a:p>
        </p:txBody>
      </p:sp>
      <p:pic>
        <p:nvPicPr>
          <p:cNvPr id="18" name="Picture 4" descr="MP DATA Great Place to Work Fran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hilosophie développement durable - Echolog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03058"/>
            <a:ext cx="2857500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15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r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CHAPITRE 1 : </a:t>
            </a:r>
            <a:r>
              <a:rPr lang="fr-FR" dirty="0"/>
              <a:t>contextualisation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4"/>
          </p:nvPr>
        </p:nvSpPr>
        <p:spPr>
          <a:xfrm>
            <a:off x="396000" y="442800"/>
            <a:ext cx="8138400" cy="276090"/>
          </a:xfrm>
        </p:spPr>
        <p:txBody>
          <a:bodyPr/>
          <a:lstStyle/>
          <a:p>
            <a:r>
              <a:rPr lang="fr-FR" b="1" dirty="0"/>
              <a:t>1.1</a:t>
            </a:r>
            <a:r>
              <a:rPr lang="fr-FR" dirty="0"/>
              <a:t> Présentation de l’entreprise : Responsabilité Sociétale des Entreprises (RSE)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716A907-1BE6-4883-8418-97D4DDF22528}" type="datetime1">
              <a:rPr lang="fr-FR" smtClean="0"/>
              <a:t>26/11/2024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fr-FR"/>
              <a:t>Soutenance SFE - Antoine PERRIN--DELORT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9" name="Espace réservé du contenu 29"/>
          <p:cNvSpPr>
            <a:spLocks noGrp="1"/>
          </p:cNvSpPr>
          <p:nvPr>
            <p:ph idx="15"/>
          </p:nvPr>
        </p:nvSpPr>
        <p:spPr>
          <a:xfrm>
            <a:off x="5410200" y="1240578"/>
            <a:ext cx="2925159" cy="3298031"/>
          </a:xfrm>
        </p:spPr>
        <p:txBody>
          <a:bodyPr/>
          <a:lstStyle/>
          <a:p>
            <a:pPr lvl="2"/>
            <a:endParaRPr lang="fr-FR" dirty="0"/>
          </a:p>
          <a:p>
            <a:pPr lvl="3"/>
            <a:r>
              <a:rPr lang="fr-FR" dirty="0"/>
              <a:t>10 « golden </a:t>
            </a:r>
            <a:r>
              <a:rPr lang="fr-FR" dirty="0" err="1"/>
              <a:t>rules</a:t>
            </a:r>
            <a:r>
              <a:rPr lang="fr-FR" dirty="0"/>
              <a:t> »</a:t>
            </a:r>
          </a:p>
          <a:p>
            <a:pPr marL="0" lvl="3" indent="0">
              <a:buNone/>
            </a:pPr>
            <a:endParaRPr lang="fr-FR" dirty="0"/>
          </a:p>
          <a:p>
            <a:pPr lvl="3"/>
            <a:r>
              <a:rPr lang="fr-FR" dirty="0"/>
              <a:t>KPI liés aux accidents</a:t>
            </a:r>
          </a:p>
          <a:p>
            <a:pPr lvl="4"/>
            <a:r>
              <a:rPr lang="fr-FR" dirty="0"/>
              <a:t>Comprendre</a:t>
            </a:r>
          </a:p>
          <a:p>
            <a:pPr lvl="4"/>
            <a:r>
              <a:rPr lang="fr-FR" dirty="0"/>
              <a:t>Prévenir</a:t>
            </a:r>
          </a:p>
          <a:p>
            <a:pPr lvl="3"/>
            <a:endParaRPr lang="fr-FR" dirty="0"/>
          </a:p>
          <a:p>
            <a:pPr lvl="3"/>
            <a:r>
              <a:rPr lang="fr-FR" dirty="0"/>
              <a:t>Envoie d’inspecteur sur chantiers</a:t>
            </a:r>
          </a:p>
          <a:p>
            <a:pPr lvl="3"/>
            <a:endParaRPr lang="fr-FR" dirty="0"/>
          </a:p>
        </p:txBody>
      </p:sp>
      <p:pic>
        <p:nvPicPr>
          <p:cNvPr id="4" name="Espace réservé pour une image 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25" r="-170"/>
          <a:stretch/>
        </p:blipFill>
        <p:spPr>
          <a:xfrm>
            <a:off x="412200" y="2623259"/>
            <a:ext cx="2819401" cy="1689851"/>
          </a:xfrm>
        </p:spPr>
      </p:pic>
      <p:sp>
        <p:nvSpPr>
          <p:cNvPr id="5" name="ZoneTexte 4"/>
          <p:cNvSpPr txBox="1"/>
          <p:nvPr/>
        </p:nvSpPr>
        <p:spPr>
          <a:xfrm>
            <a:off x="3599808" y="3368734"/>
            <a:ext cx="1182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chemeClr val="accent6"/>
                </a:solidFill>
              </a:rPr>
              <a:t>Port de Beyrouth 2020</a:t>
            </a:r>
            <a:endParaRPr lang="en-US" sz="1400" u="sng" dirty="0">
              <a:solidFill>
                <a:schemeClr val="accent6"/>
              </a:solidFill>
            </a:endParaRPr>
          </a:p>
        </p:txBody>
      </p:sp>
      <p:pic>
        <p:nvPicPr>
          <p:cNvPr id="17" name="Picture 4" descr="MP DATA Great Place to Work Fran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38609"/>
            <a:ext cx="1034991" cy="47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5226" b="14445"/>
          <a:stretch/>
        </p:blipFill>
        <p:spPr>
          <a:xfrm rot="16200000">
            <a:off x="2428052" y="271480"/>
            <a:ext cx="2177312" cy="326738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16623" y="1290564"/>
            <a:ext cx="16663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u="sng" dirty="0">
                <a:solidFill>
                  <a:schemeClr val="accent6"/>
                </a:solidFill>
              </a:rPr>
              <a:t>Rappels de sécurité présent dans chaque salle</a:t>
            </a:r>
            <a:endParaRPr lang="en-US" sz="1400" u="sng" dirty="0">
              <a:solidFill>
                <a:schemeClr val="accent6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78" y="4565650"/>
            <a:ext cx="870333" cy="5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01492"/>
      </p:ext>
    </p:extLst>
  </p:cSld>
  <p:clrMapOvr>
    <a:masterClrMapping/>
  </p:clrMapOvr>
</p:sld>
</file>

<file path=ppt/theme/theme1.xml><?xml version="1.0" encoding="utf-8"?>
<a:theme xmlns:a="http://schemas.openxmlformats.org/drawingml/2006/main" name="IMT Atlantique">
  <a:themeElements>
    <a:clrScheme name="PPT IMT ATLANTIQUE">
      <a:dk1>
        <a:sysClr val="windowText" lastClr="000000"/>
      </a:dk1>
      <a:lt1>
        <a:sysClr val="window" lastClr="FFFFFF"/>
      </a:lt1>
      <a:dk2>
        <a:srgbClr val="D9E1E2"/>
      </a:dk2>
      <a:lt2>
        <a:srgbClr val="A4D233"/>
      </a:lt2>
      <a:accent1>
        <a:srgbClr val="00B8DE"/>
      </a:accent1>
      <a:accent2>
        <a:srgbClr val="D9E1E2"/>
      </a:accent2>
      <a:accent3>
        <a:srgbClr val="0C2340"/>
      </a:accent3>
      <a:accent4>
        <a:srgbClr val="9B9B9B"/>
      </a:accent4>
      <a:accent5>
        <a:srgbClr val="878787"/>
      </a:accent5>
      <a:accent6>
        <a:srgbClr val="595959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PPT_IMT_Atlantique_16-9_v2</Template>
  <TotalTime>9883</TotalTime>
  <Words>3251</Words>
  <Application>Microsoft Office PowerPoint</Application>
  <PresentationFormat>Affichage à l'écran (16:9)</PresentationFormat>
  <Paragraphs>793</Paragraphs>
  <Slides>71</Slides>
  <Notes>65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Cambria Math</vt:lpstr>
      <vt:lpstr>IMT Atlantique</vt:lpstr>
      <vt:lpstr>Présentation PowerPoint</vt:lpstr>
      <vt:lpstr>sommaire</vt:lpstr>
      <vt:lpstr>Présentation PowerPoint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CHAPITRE 1 : contextualisation</vt:lpstr>
      <vt:lpstr>Présentation PowerPoint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CHAPITRE 2 : déroulement de la mission</vt:lpstr>
      <vt:lpstr>Présentation PowerPoint</vt:lpstr>
      <vt:lpstr>CHAPITRE 3 : prise de recul</vt:lpstr>
      <vt:lpstr>CHAPITRE 3 : prise de recul</vt:lpstr>
      <vt:lpstr>CHAPITRE 3 : prise de recul</vt:lpstr>
      <vt:lpstr>CHAPITRE 3 : prise de recul</vt:lpstr>
      <vt:lpstr>CHAPITRE 3 : prise de recul</vt:lpstr>
      <vt:lpstr>CHAPITRE 3 : prise de recul</vt:lpstr>
      <vt:lpstr>CHAPITRE 3 : prise de recul</vt:lpstr>
      <vt:lpstr>Présentation PowerPoint</vt:lpstr>
      <vt:lpstr>Présentation PowerPoint</vt:lpstr>
      <vt:lpstr>Annexe : Émission gaz a effet de serre</vt:lpstr>
      <vt:lpstr>Annexe : Calcul émissions co2</vt:lpstr>
      <vt:lpstr>Annexe : precision &amp; recall</vt:lpstr>
      <vt:lpstr>Annexe : Loss function</vt:lpstr>
      <vt:lpstr>Annexe : Residual neural network</vt:lpstr>
      <vt:lpstr>Annexe : Residual neural network</vt:lpstr>
      <vt:lpstr>Annexe : Stratégies de distribution</vt:lpstr>
      <vt:lpstr>Annexe : Stratégies de distribution</vt:lpstr>
      <vt:lpstr>Annexe : Jarvis</vt:lpstr>
      <vt:lpstr>Annexe : les cuves</vt:lpstr>
      <vt:lpstr>Annexe : Les technologies de gtt</vt:lpstr>
      <vt:lpstr>Annexe : les zones des plans</vt:lpstr>
      <vt:lpstr>Annexe : localisation des élements</vt:lpstr>
      <vt:lpstr>Annexe : Membrane sheet</vt:lpstr>
      <vt:lpstr>Annexe : Diversité plans gtt</vt:lpstr>
      <vt:lpstr>Annexe : neurone en deep learning</vt:lpstr>
      <vt:lpstr>Annexe : deep learning</vt:lpstr>
      <vt:lpstr>Annexe : Multi-label vs multi-output</vt:lpstr>
      <vt:lpstr>Annexe : Algorithme systématique</vt:lpstr>
    </vt:vector>
  </TitlesOfParts>
  <Manager>IMT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IMT</dc:subject>
  <dc:creator>Antoine Perrin--Delort</dc:creator>
  <cp:lastModifiedBy>Antoine PERRIN--DELORT</cp:lastModifiedBy>
  <cp:revision>98</cp:revision>
  <dcterms:created xsi:type="dcterms:W3CDTF">2024-09-25T09:01:39Z</dcterms:created>
  <dcterms:modified xsi:type="dcterms:W3CDTF">2024-11-26T00:26:38Z</dcterms:modified>
</cp:coreProperties>
</file>